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4"/>
  </p:notesMasterIdLst>
  <p:sldIdLst>
    <p:sldId id="264" r:id="rId2"/>
    <p:sldId id="268" r:id="rId3"/>
    <p:sldId id="269" r:id="rId4"/>
    <p:sldId id="270" r:id="rId5"/>
    <p:sldId id="276" r:id="rId6"/>
    <p:sldId id="277" r:id="rId7"/>
    <p:sldId id="272" r:id="rId8"/>
    <p:sldId id="278" r:id="rId9"/>
    <p:sldId id="273" r:id="rId10"/>
    <p:sldId id="271" r:id="rId11"/>
    <p:sldId id="279" r:id="rId12"/>
    <p:sldId id="275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titude 7280" initials="L7" lastIdx="2" clrIdx="0">
    <p:extLst>
      <p:ext uri="{19B8F6BF-5375-455C-9EA6-DF929625EA0E}">
        <p15:presenceInfo xmlns:p15="http://schemas.microsoft.com/office/powerpoint/2012/main" userId="Latitude 7280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969"/>
    <a:srgbClr val="FEC630"/>
    <a:srgbClr val="52CBBE"/>
    <a:srgbClr val="5D7373"/>
    <a:srgbClr val="00A0A8"/>
    <a:srgbClr val="52C9BD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6" autoAdjust="0"/>
    <p:restoredTop sz="94364" autoAdjust="0"/>
  </p:normalViewPr>
  <p:slideViewPr>
    <p:cSldViewPr snapToGrid="0">
      <p:cViewPr>
        <p:scale>
          <a:sx n="75" d="100"/>
          <a:sy n="75" d="100"/>
        </p:scale>
        <p:origin x="996" y="-4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g>
</file>

<file path=ppt/media/image12.png>
</file>

<file path=ppt/media/image13.png>
</file>

<file path=ppt/media/image14.jfif>
</file>

<file path=ppt/media/image15.png>
</file>

<file path=ppt/media/image16.jpeg>
</file>

<file path=ppt/media/image17.jpe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f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811C8-6C94-46C2-A72A-78731BD25677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B4788-3E3D-441A-BB1A-0A81CE73AA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54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B4788-3E3D-441A-BB1A-0A81CE73AA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82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B4788-3E3D-441A-BB1A-0A81CE73AAC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563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B4788-3E3D-441A-BB1A-0A81CE73AA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89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B4788-3E3D-441A-BB1A-0A81CE73AA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921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1715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2301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9394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0230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394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065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2195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9127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1329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8893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888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10.03.2020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5436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6" Type="http://schemas.openxmlformats.org/officeDocument/2006/relationships/image" Target="../media/image18.jp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eg"/><Relationship Id="rId4" Type="http://schemas.openxmlformats.org/officeDocument/2006/relationships/image" Target="../media/image9.jf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14.jfif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9EB0FD16-689C-476C-8309-C7173C257513}"/>
              </a:ext>
            </a:extLst>
          </p:cNvPr>
          <p:cNvSpPr txBox="1"/>
          <p:nvPr/>
        </p:nvSpPr>
        <p:spPr>
          <a:xfrm>
            <a:off x="3942996" y="1338291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 smtClean="0">
                <a:solidFill>
                  <a:srgbClr val="FF5969"/>
                </a:solidFill>
                <a:latin typeface="Tw Cen MT" panose="020B0602020104020603" pitchFamily="34" charset="0"/>
              </a:rPr>
              <a:t>UniVote</a:t>
            </a:r>
            <a:endParaRPr lang="en-US" sz="11800" dirty="0">
              <a:solidFill>
                <a:srgbClr val="FF5969"/>
              </a:solidFill>
              <a:latin typeface="Tw Cen MT" panose="020B0602020104020603" pitchFamily="34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12CB825-EAFB-4901-8C7E-D5477E0D31C8}"/>
              </a:ext>
            </a:extLst>
          </p:cNvPr>
          <p:cNvGrpSpPr/>
          <p:nvPr/>
        </p:nvGrpSpPr>
        <p:grpSpPr>
          <a:xfrm>
            <a:off x="5556262" y="4639716"/>
            <a:ext cx="4140553" cy="451824"/>
            <a:chOff x="4679586" y="878988"/>
            <a:chExt cx="1745757" cy="1905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88C5CD2-8D88-4E1A-968C-C3E256B4316C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9CA212B-3524-454E-9129-17FD0E8983F0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487D07D-4424-43AA-9CF5-4A04A38B6C2D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1E021E3-C26E-4AB9-81EB-239E3D1BBAB2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5AD4D6E-2D38-486B-8F61-738D1E4773C2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D88F111D-10A0-4CCB-B20B-B33508AA6193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3987082" y="3759023"/>
            <a:ext cx="7278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5D7373"/>
                </a:solidFill>
                <a:latin typeface="Tw Cen MT" panose="020B0602020104020603" pitchFamily="34" charset="0"/>
              </a:rPr>
              <a:t>A DECENTRALIZED BLOCKCHAIN PLATFORM</a:t>
            </a:r>
            <a:endParaRPr lang="en-US" sz="2800" dirty="0">
              <a:solidFill>
                <a:srgbClr val="5D7373"/>
              </a:solidFill>
              <a:latin typeface="Tw Cen MT" panose="020B0602020104020603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8495841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587907"/>
              <a:ext cx="1168400" cy="2110452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facts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7703994" y="12658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506599"/>
              <a:ext cx="1168400" cy="219176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UniVote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6567845" y="57672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417630"/>
              <a:ext cx="1168400" cy="217839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planning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6534641" y="-87069"/>
            <a:ext cx="9630178" cy="6858000"/>
            <a:chOff x="491575" y="0"/>
            <a:chExt cx="963017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6842" y="24517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518201" y="3393835"/>
              <a:ext cx="25607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m</a:t>
              </a:r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arket plan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5934837" y="79903"/>
            <a:ext cx="8699267" cy="6858000"/>
            <a:chOff x="797491" y="15202"/>
            <a:chExt cx="8699267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97491" y="15202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328358" y="2296348"/>
              <a:ext cx="1168400" cy="2451607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Impact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492927" y="102457"/>
            <a:ext cx="9961092" cy="6858000"/>
            <a:chOff x="491575" y="0"/>
            <a:chExt cx="9961092" cy="6858000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073862"/>
              <a:ext cx="1168400" cy="2721893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Scaling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3811097" y="6777857"/>
            <a:ext cx="12482920" cy="6858000"/>
            <a:chOff x="-290920" y="0"/>
            <a:chExt cx="12482920" cy="6858000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facts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10256629" y="66051"/>
            <a:ext cx="12482920" cy="6858000"/>
            <a:chOff x="-290920" y="0"/>
            <a:chExt cx="12482920" cy="6858000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1919912"/>
              <a:ext cx="1168400" cy="3105577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Prospect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073723" y="35118"/>
            <a:ext cx="9927504" cy="6858000"/>
            <a:chOff x="-9337032" y="-1"/>
            <a:chExt cx="9927504" cy="6858000"/>
          </a:xfrm>
        </p:grpSpPr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1836545"/>
              <a:ext cx="1168400" cy="3219876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6898843" y="39473"/>
            <a:ext cx="8406374" cy="6858000"/>
            <a:chOff x="-9354094" y="-1"/>
            <a:chExt cx="10013974" cy="6858000"/>
          </a:xfrm>
        </p:grpSpPr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54094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823260" y="1703601"/>
              <a:ext cx="1382603" cy="3509585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21129" y="3046905"/>
              <a:ext cx="1992086" cy="769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508557" y="3163699"/>
              <a:ext cx="530600" cy="530600"/>
            </a:xfrm>
            <a:prstGeom prst="rect">
              <a:avLst/>
            </a:prstGeom>
          </p:spPr>
        </p:pic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965278" y="66051"/>
            <a:ext cx="9961092" cy="6858000"/>
            <a:chOff x="491575" y="0"/>
            <a:chExt cx="9961092" cy="6858000"/>
          </a:xfrm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569800"/>
              <a:ext cx="1168400" cy="3616809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Thank You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19" name="Picture 118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p:transition spd="med" advTm="3528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11023600" y="2521857"/>
            <a:ext cx="1168400" cy="2068123"/>
            <a:chOff x="11023600" y="2521857"/>
            <a:chExt cx="1168400" cy="2068123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550865"/>
              <a:ext cx="1168400" cy="2039115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547257" y="0"/>
            <a:ext cx="11447504" cy="6858000"/>
            <a:chOff x="213096" y="0"/>
            <a:chExt cx="11447504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435573"/>
              <a:ext cx="1168400" cy="2154407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59767" y="3124209"/>
              <a:ext cx="19553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history</a:t>
              </a: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799138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899428" y="34133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206104"/>
              <a:ext cx="1168400" cy="2416744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211381" y="-52941"/>
            <a:ext cx="10993475" cy="6858000"/>
            <a:chOff x="-11400448" y="1469"/>
            <a:chExt cx="11794022" cy="6970658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11400448" y="1469"/>
              <a:ext cx="11794022" cy="6970658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788878" y="2313200"/>
              <a:ext cx="1168400" cy="2464476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996569" y="3193470"/>
              <a:ext cx="1987456" cy="693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923368" y="3252919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FFECBB9F-A6DA-4867-8BFF-1EB9CC0E78D3}"/>
              </a:ext>
            </a:extLst>
          </p:cNvPr>
          <p:cNvGrpSpPr/>
          <p:nvPr/>
        </p:nvGrpSpPr>
        <p:grpSpPr>
          <a:xfrm>
            <a:off x="1426054" y="1418908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01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148DB69-DF3E-4C33-B538-AF9F73BD860D}"/>
              </a:ext>
            </a:extLst>
          </p:cNvPr>
          <p:cNvGrpSpPr/>
          <p:nvPr/>
        </p:nvGrpSpPr>
        <p:grpSpPr>
          <a:xfrm>
            <a:off x="4226045" y="1418908"/>
            <a:ext cx="662608" cy="523220"/>
            <a:chOff x="662610" y="2123782"/>
            <a:chExt cx="662608" cy="523220"/>
          </a:xfrm>
        </p:grpSpPr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AECF5359-B27A-4EA4-9470-E15A636740F1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5730238-5131-470C-B8FC-1D599D94B747}"/>
                </a:ext>
              </a:extLst>
            </p:cNvPr>
            <p:cNvSpPr txBox="1"/>
            <p:nvPr/>
          </p:nvSpPr>
          <p:spPr>
            <a:xfrm>
              <a:off x="66261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02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99227E9-EB21-4059-B513-140E8EB32283}"/>
              </a:ext>
            </a:extLst>
          </p:cNvPr>
          <p:cNvGrpSpPr/>
          <p:nvPr/>
        </p:nvGrpSpPr>
        <p:grpSpPr>
          <a:xfrm>
            <a:off x="7004388" y="1418908"/>
            <a:ext cx="662608" cy="508072"/>
            <a:chOff x="662610" y="2131356"/>
            <a:chExt cx="662608" cy="508072"/>
          </a:xfrm>
        </p:grpSpPr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16BFFE64-6C8E-4F76-92AF-FE854A15A057}"/>
                </a:ext>
              </a:extLst>
            </p:cNvPr>
            <p:cNvSpPr/>
            <p:nvPr/>
          </p:nvSpPr>
          <p:spPr>
            <a:xfrm>
              <a:off x="739878" y="2131356"/>
              <a:ext cx="508072" cy="508072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A560E021-6D3E-44E0-9017-02F6FD846B8E}"/>
                </a:ext>
              </a:extLst>
            </p:cNvPr>
            <p:cNvSpPr txBox="1"/>
            <p:nvPr/>
          </p:nvSpPr>
          <p:spPr>
            <a:xfrm>
              <a:off x="662610" y="2154558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03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642619BF-D98C-42FE-8077-B8745D93F239}"/>
              </a:ext>
            </a:extLst>
          </p:cNvPr>
          <p:cNvGrpSpPr/>
          <p:nvPr/>
        </p:nvGrpSpPr>
        <p:grpSpPr>
          <a:xfrm>
            <a:off x="1179157" y="3901201"/>
            <a:ext cx="3048141" cy="2028522"/>
            <a:chOff x="264581" y="4416136"/>
            <a:chExt cx="3048141" cy="1183223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7D438D1-4A2C-457A-A675-A2FFD11F8FC1}"/>
                </a:ext>
              </a:extLst>
            </p:cNvPr>
            <p:cNvSpPr txBox="1"/>
            <p:nvPr/>
          </p:nvSpPr>
          <p:spPr>
            <a:xfrm>
              <a:off x="466266" y="4416136"/>
              <a:ext cx="26447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FF5969"/>
                  </a:solidFill>
                  <a:latin typeface="Tw Cen MT" panose="020B0602020104020603" pitchFamily="34" charset="0"/>
                </a:rPr>
                <a:t>GOODNESS EZEOKAFOR</a:t>
              </a:r>
              <a:endParaRPr lang="en-US" sz="2400" dirty="0">
                <a:solidFill>
                  <a:srgbClr val="FF596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EFA98CF0-C7D5-4BB1-AE6B-892973EDC2B3}"/>
                </a:ext>
              </a:extLst>
            </p:cNvPr>
            <p:cNvSpPr txBox="1"/>
            <p:nvPr/>
          </p:nvSpPr>
          <p:spPr>
            <a:xfrm>
              <a:off x="466266" y="4912809"/>
              <a:ext cx="2644771" cy="2154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CTO</a:t>
              </a:r>
              <a:r>
                <a:rPr lang="en-US" b="1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, </a:t>
              </a:r>
              <a:r>
                <a:rPr lang="en-US" b="1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UNIVOTE</a:t>
              </a:r>
              <a:endParaRPr lang="en-US" b="1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ADB9B462-21BE-4A91-8264-768F8688631E}"/>
                </a:ext>
              </a:extLst>
            </p:cNvPr>
            <p:cNvSpPr txBox="1"/>
            <p:nvPr/>
          </p:nvSpPr>
          <p:spPr>
            <a:xfrm>
              <a:off x="264581" y="5222359"/>
              <a:ext cx="3048141" cy="377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BlockChain Developer, programmer, Entrepreneur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EC238A46-6DC2-415E-858B-EDB9C705F5D2}"/>
              </a:ext>
            </a:extLst>
          </p:cNvPr>
          <p:cNvGrpSpPr/>
          <p:nvPr/>
        </p:nvGrpSpPr>
        <p:grpSpPr>
          <a:xfrm>
            <a:off x="3951081" y="3901201"/>
            <a:ext cx="3048141" cy="1900247"/>
            <a:chOff x="3143051" y="4405203"/>
            <a:chExt cx="3048141" cy="1238359"/>
          </a:xfrm>
        </p:grpSpPr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CCBD766E-1FDC-47EC-AFE3-250300F9E1D4}"/>
                </a:ext>
              </a:extLst>
            </p:cNvPr>
            <p:cNvSpPr txBox="1"/>
            <p:nvPr/>
          </p:nvSpPr>
          <p:spPr>
            <a:xfrm>
              <a:off x="3334408" y="4405203"/>
              <a:ext cx="2644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03A1A4"/>
                  </a:solidFill>
                  <a:latin typeface="Tw Cen MT" panose="020B0602020104020603" pitchFamily="34" charset="0"/>
                </a:rPr>
                <a:t>EMMANUEL NDUKA</a:t>
              </a:r>
              <a:endParaRPr lang="en-US" sz="2400" dirty="0">
                <a:solidFill>
                  <a:srgbClr val="03A1A4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9DD83A3E-FC84-4E9E-A039-E9CA92AC9309}"/>
                </a:ext>
              </a:extLst>
            </p:cNvPr>
            <p:cNvSpPr txBox="1"/>
            <p:nvPr/>
          </p:nvSpPr>
          <p:spPr>
            <a:xfrm>
              <a:off x="3344736" y="4853747"/>
              <a:ext cx="2644771" cy="240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CEO, </a:t>
              </a:r>
              <a:r>
                <a:rPr lang="en-US" b="1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UNIVOTE</a:t>
              </a:r>
              <a:endParaRPr lang="en-US" b="1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D4656B8D-277C-459C-8AC5-1E3C9FBF12C4}"/>
                </a:ext>
              </a:extLst>
            </p:cNvPr>
            <p:cNvSpPr txBox="1"/>
            <p:nvPr/>
          </p:nvSpPr>
          <p:spPr>
            <a:xfrm>
              <a:off x="3143051" y="5222359"/>
              <a:ext cx="3048141" cy="421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BlockChain Developer, Developer, Entrepreneur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A5E2E5DE-DB63-4888-A16C-FBB53DF5105F}"/>
              </a:ext>
            </a:extLst>
          </p:cNvPr>
          <p:cNvGrpSpPr/>
          <p:nvPr/>
        </p:nvGrpSpPr>
        <p:grpSpPr>
          <a:xfrm>
            <a:off x="6555168" y="3922346"/>
            <a:ext cx="3048141" cy="1627737"/>
            <a:chOff x="6191192" y="4416136"/>
            <a:chExt cx="3048141" cy="1337183"/>
          </a:xfrm>
        </p:grpSpPr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A72104E9-D31B-4FE5-8105-9C439D743046}"/>
                </a:ext>
              </a:extLst>
            </p:cNvPr>
            <p:cNvSpPr txBox="1"/>
            <p:nvPr/>
          </p:nvSpPr>
          <p:spPr>
            <a:xfrm>
              <a:off x="6392877" y="4416136"/>
              <a:ext cx="2644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5D7373"/>
                  </a:solidFill>
                  <a:latin typeface="Tw Cen MT" panose="020B0602020104020603" pitchFamily="34" charset="0"/>
                </a:rPr>
                <a:t>STEPHEN SUNDAY</a:t>
              </a:r>
              <a:endParaRPr lang="en-US" sz="2400" dirty="0">
                <a:solidFill>
                  <a:srgbClr val="5D7373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2C9848EF-A792-46BC-8A1A-95DC4C6A8499}"/>
                </a:ext>
              </a:extLst>
            </p:cNvPr>
            <p:cNvSpPr txBox="1"/>
            <p:nvPr/>
          </p:nvSpPr>
          <p:spPr>
            <a:xfrm>
              <a:off x="6392877" y="4853747"/>
              <a:ext cx="2644771" cy="303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CO-FOUNDER, UNIVOTE</a:t>
              </a:r>
              <a:endParaRPr lang="en-US" b="1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EC21C292-71CC-48CF-BD5C-47D7BFAC5B36}"/>
                </a:ext>
              </a:extLst>
            </p:cNvPr>
            <p:cNvSpPr txBox="1"/>
            <p:nvPr/>
          </p:nvSpPr>
          <p:spPr>
            <a:xfrm>
              <a:off x="6191192" y="5222359"/>
              <a:ext cx="3048141" cy="5309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Business Manager, BlockChain Consultant, Entrepreneur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986" y="1497886"/>
            <a:ext cx="2066427" cy="2093344"/>
          </a:xfrm>
          <a:prstGeom prst="ellipse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278" y="1540369"/>
            <a:ext cx="2059950" cy="2016402"/>
          </a:xfrm>
          <a:prstGeom prst="ellipse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985" y="1556214"/>
            <a:ext cx="2178880" cy="2025264"/>
          </a:xfrm>
          <a:prstGeom prst="ellipse">
            <a:avLst/>
          </a:prstGeom>
        </p:spPr>
      </p:pic>
      <p:grpSp>
        <p:nvGrpSpPr>
          <p:cNvPr id="91" name="Group 90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9794769" y="-18808"/>
            <a:ext cx="1168408" cy="6858000"/>
            <a:chOff x="7410650" y="113261"/>
            <a:chExt cx="7470448" cy="6858000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7410650" y="113261"/>
              <a:ext cx="7470448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9940449" y="2044742"/>
            <a:ext cx="2175059" cy="4108507"/>
            <a:chOff x="7638615" y="944121"/>
            <a:chExt cx="1772222" cy="3564697"/>
          </a:xfrm>
        </p:grpSpPr>
        <p:sp>
          <p:nvSpPr>
            <p:cNvPr id="10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7641550" y="944121"/>
              <a:ext cx="827958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7638615" y="1830849"/>
              <a:ext cx="530600" cy="530600"/>
            </a:xfrm>
            <a:prstGeom prst="rect">
              <a:avLst/>
            </a:prstGeom>
          </p:spPr>
        </p:pic>
      </p:grpSp>
      <p:sp>
        <p:nvSpPr>
          <p:cNvPr id="6" name="TextBox 5"/>
          <p:cNvSpPr txBox="1"/>
          <p:nvPr/>
        </p:nvSpPr>
        <p:spPr>
          <a:xfrm rot="16200000">
            <a:off x="9987276" y="3058731"/>
            <a:ext cx="1502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Team</a:t>
            </a:r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49054" y="-87074"/>
            <a:ext cx="9988388" cy="6858000"/>
            <a:chOff x="447949" y="-215848"/>
            <a:chExt cx="9988388" cy="6858000"/>
          </a:xfrm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47949" y="-215848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296810"/>
              <a:ext cx="1168400" cy="388980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Thank You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35" name="Picture 134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965200575"/>
      </p:ext>
    </p:extLst>
  </p:cSld>
  <p:clrMapOvr>
    <a:masterClrMapping/>
  </p:clrMapOvr>
  <p:transition spd="med" advTm="529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nivot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701675"/>
            <a:ext cx="12192000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0369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57266" y="1055078"/>
            <a:ext cx="77512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accent5">
                    <a:lumMod val="50000"/>
                  </a:schemeClr>
                </a:solidFill>
                <a:latin typeface="Eras Bold ITC" panose="020B0907030504020204" pitchFamily="34" charset="0"/>
              </a:rPr>
              <a:t>THANK YOU </a:t>
            </a:r>
          </a:p>
          <a:p>
            <a:r>
              <a:rPr lang="en-US" sz="8000" dirty="0" smtClean="0">
                <a:solidFill>
                  <a:schemeClr val="accent5">
                    <a:lumMod val="50000"/>
                  </a:schemeClr>
                </a:solidFill>
                <a:latin typeface="Eras Bold ITC" panose="020B0907030504020204" pitchFamily="34" charset="0"/>
              </a:rPr>
              <a:t>					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Eras Bold ITC" panose="020B0907030504020204" pitchFamily="34" charset="0"/>
              </a:rPr>
              <a:t>-</a:t>
            </a:r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  <a:latin typeface="Eras Bold ITC" panose="020B0907030504020204" pitchFamily="34" charset="0"/>
              </a:rPr>
              <a:t>TEAM UNIVOTE</a:t>
            </a:r>
            <a:endParaRPr lang="en-US" sz="8000" dirty="0">
              <a:solidFill>
                <a:schemeClr val="accent5">
                  <a:lumMod val="50000"/>
                </a:schemeClr>
              </a:solidFill>
              <a:latin typeface="Eras Bold ITC" panose="020B0907030504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53883" y="4572000"/>
            <a:ext cx="79201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accent1">
                    <a:lumMod val="50000"/>
                  </a:schemeClr>
                </a:solidFill>
                <a:latin typeface="Algerian" panose="04020705040A02060702" pitchFamily="82" charset="0"/>
              </a:rPr>
              <a:t>Univote.herokuapp.com</a:t>
            </a:r>
            <a:endParaRPr lang="en-US" sz="4000" b="1" dirty="0">
              <a:solidFill>
                <a:schemeClr val="accent1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883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Tm="2339">
        <p14:honeycomb/>
      </p:transition>
    </mc:Choice>
    <mc:Fallback xmlns="">
      <p:transition spd="slow" advTm="233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F4373C1-3934-47C3-8F36-E2FB2615CA87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Facts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D6BDC4B-8313-4203-9F42-C28AC214EB64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Univote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2DF4D80-460D-4455-B80A-3BC0C6A12DA2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Planning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2B7020D-701A-4EE7-BDA2-CD171993C203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B77930A-0489-40A5-B3D7-053D64BD29C4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ED749F6-F5EB-48BD-A697-16D473CCCFE8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070AD46-78F1-4169-9AE3-EDECC43BD39B}"/>
                </a:ext>
              </a:extLst>
            </p:cNvPr>
            <p:cNvSpPr txBox="1"/>
            <p:nvPr/>
          </p:nvSpPr>
          <p:spPr>
            <a:xfrm rot="16200000">
              <a:off x="8344693" y="3189608"/>
              <a:ext cx="27943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market plan</a:t>
              </a: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22B026A5-B1AC-46D4-AE84-DF77E5A29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422D8F-B19E-425C-93A8-F750F60A06A7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3278AF09-2D0C-4E81-816C-BC1D04E40DC2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C2E1C67-7A8F-4EB5-AB00-3C754858084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7795C74-0308-4781-BEE6-B62AE6D17152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services</a:t>
              </a: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45C46027-B464-4ADA-A3B8-14FF4471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1D48DDF-B760-4AB3-A520-29238CC2C408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FA696B4D-5BCF-47C3-8B8C-BE87154A63B4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AAA7B45-7DAF-4C4D-A930-ABA45AC955DD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01F5CFD-7EE1-475C-A36F-330184D5C6EC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9F42291-FBD0-4239-8D69-22035DCB4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14E1B91-C212-4889-8705-49BCDB383225}"/>
              </a:ext>
            </a:extLst>
          </p:cNvPr>
          <p:cNvGrpSpPr/>
          <p:nvPr/>
        </p:nvGrpSpPr>
        <p:grpSpPr>
          <a:xfrm>
            <a:off x="3659195" y="-12658"/>
            <a:ext cx="8628032" cy="7015379"/>
            <a:chOff x="3285121" y="2015838"/>
            <a:chExt cx="8041294" cy="51544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A94C4F95-2EDE-46B0-8B26-C72D6D3C8DB3}"/>
                </a:ext>
              </a:extLst>
            </p:cNvPr>
            <p:cNvSpPr txBox="1"/>
            <p:nvPr/>
          </p:nvSpPr>
          <p:spPr>
            <a:xfrm>
              <a:off x="3285121" y="2015838"/>
              <a:ext cx="8041294" cy="20578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03A1A4"/>
                  </a:solidFill>
                  <a:latin typeface="Tw Cen MT" panose="020B0602020104020603" pitchFamily="34" charset="0"/>
                </a:rPr>
                <a:t>The voting sector has suffered immensely due to the following problems. </a:t>
              </a:r>
            </a:p>
            <a:p>
              <a:pPr algn="ctr"/>
              <a:r>
                <a:rPr lang="en-US" sz="3600" b="1" dirty="0" smtClean="0">
                  <a:solidFill>
                    <a:srgbClr val="03A1A4"/>
                  </a:solidFill>
                  <a:latin typeface="Tw Cen MT" panose="020B0602020104020603" pitchFamily="34" charset="0"/>
                </a:rPr>
                <a:t>These include:</a:t>
              </a:r>
            </a:p>
            <a:p>
              <a:pPr algn="ctr"/>
              <a:endParaRPr lang="en-US" sz="3600" b="1" dirty="0" smtClean="0">
                <a:solidFill>
                  <a:srgbClr val="03A1A4"/>
                </a:solidFill>
                <a:latin typeface="Tw Cen MT" panose="020B0602020104020603" pitchFamily="34" charset="0"/>
              </a:endParaRPr>
            </a:p>
            <a:p>
              <a:pPr algn="ctr"/>
              <a:endParaRPr lang="en-US" sz="3200" dirty="0">
                <a:solidFill>
                  <a:srgbClr val="03A1A4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44799B2-E7B9-4C01-A37D-BB60C6C75D12}"/>
                </a:ext>
              </a:extLst>
            </p:cNvPr>
            <p:cNvSpPr txBox="1"/>
            <p:nvPr/>
          </p:nvSpPr>
          <p:spPr>
            <a:xfrm>
              <a:off x="3404003" y="3484310"/>
              <a:ext cx="7062164" cy="36860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2400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Budget approved for voting was about 189billion naira in 2019. </a:t>
              </a:r>
            </a:p>
            <a:p>
              <a:pPr algn="ctr"/>
              <a:endParaRPr lang="en-US" sz="24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2400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Only about 28 million voters out of 82 million </a:t>
              </a:r>
              <a:r>
                <a:rPr lang="en-US" sz="2400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voters voted in </a:t>
              </a:r>
              <a:r>
                <a:rPr lang="en-US" sz="2400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the last Nigerian elections </a:t>
              </a:r>
              <a:r>
                <a:rPr lang="en-US" sz="2400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according </a:t>
              </a:r>
              <a:r>
                <a:rPr lang="en-US" sz="2400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to INEC</a:t>
              </a: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40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2400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About 2 million votes out of the 28 million votes were rendered invalid due to human error</a:t>
              </a: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40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2400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High rate of violent activities were recorded in states like Bauchi, Lagos and Kano which resulted in death of citizens</a:t>
              </a:r>
            </a:p>
            <a:p>
              <a:pPr algn="ctr"/>
              <a:endParaRPr lang="en-US" sz="24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414106" y="195262"/>
            <a:ext cx="8391330" cy="6858000"/>
            <a:chOff x="-9337032" y="-1"/>
            <a:chExt cx="9996053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807772" y="2103713"/>
              <a:ext cx="1382603" cy="25133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21988" y="3106307"/>
              <a:ext cx="1992086" cy="769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7703994" y="12658"/>
            <a:ext cx="11447503" cy="6858000"/>
            <a:chOff x="213096" y="0"/>
            <a:chExt cx="11447503" cy="6858000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506599"/>
              <a:ext cx="1168400" cy="219176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UniVote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6567845" y="57672"/>
            <a:ext cx="9961092" cy="6858000"/>
            <a:chOff x="491575" y="0"/>
            <a:chExt cx="9961092" cy="6858000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417630"/>
              <a:ext cx="1168400" cy="217839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planning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6534641" y="-87069"/>
            <a:ext cx="9630178" cy="6858000"/>
            <a:chOff x="491575" y="0"/>
            <a:chExt cx="9630178" cy="6858000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6842" y="24517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518201" y="3393835"/>
              <a:ext cx="25607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m</a:t>
              </a:r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arket plan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5949647" y="50005"/>
            <a:ext cx="8699267" cy="6858000"/>
            <a:chOff x="797491" y="15202"/>
            <a:chExt cx="8699267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97491" y="15202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328358" y="2296348"/>
              <a:ext cx="1168400" cy="2451607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Impact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591007" y="142510"/>
            <a:ext cx="9961092" cy="6858000"/>
            <a:chOff x="491575" y="0"/>
            <a:chExt cx="9961092" cy="6858000"/>
          </a:xfrm>
        </p:grpSpPr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073862"/>
              <a:ext cx="1168400" cy="2721893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Scaling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10" name="Picture 109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10430323" y="66051"/>
            <a:ext cx="12482920" cy="6858000"/>
            <a:chOff x="-290920" y="0"/>
            <a:chExt cx="12482920" cy="6858000"/>
          </a:xfrm>
        </p:grpSpPr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1919912"/>
              <a:ext cx="1168400" cy="3105577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Prospect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15" name="Picture 114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160542" y="6202"/>
            <a:ext cx="9927504" cy="6858000"/>
            <a:chOff x="-9337032" y="-1"/>
            <a:chExt cx="9927504" cy="6858000"/>
          </a:xfrm>
        </p:grpSpPr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1836545"/>
              <a:ext cx="1168400" cy="3219876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120" name="Picture 119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6898843" y="39473"/>
            <a:ext cx="8406374" cy="6858000"/>
            <a:chOff x="-9354094" y="-1"/>
            <a:chExt cx="10013974" cy="6858000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54094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3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823260" y="1703601"/>
              <a:ext cx="1382603" cy="3509585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21129" y="3046905"/>
              <a:ext cx="1992086" cy="769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25" name="Picture 124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508557" y="3163699"/>
              <a:ext cx="530600" cy="530600"/>
            </a:xfrm>
            <a:prstGeom prst="rect">
              <a:avLst/>
            </a:prstGeom>
          </p:spPr>
        </p:pic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965278" y="66051"/>
            <a:ext cx="9961092" cy="6858000"/>
            <a:chOff x="491575" y="0"/>
            <a:chExt cx="9961092" cy="6858000"/>
          </a:xfrm>
        </p:grpSpPr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569800"/>
              <a:ext cx="1168400" cy="3616809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Thank You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1706127"/>
      </p:ext>
    </p:extLst>
  </p:cSld>
  <p:clrMapOvr>
    <a:masterClrMapping/>
  </p:clrMapOvr>
  <p:transition spd="slow" advTm="1637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146480"/>
              <a:ext cx="1168400" cy="266841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UniVote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320278" y="-28513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Planning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357940" y="-14257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037840" y="-28515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services</a:t>
              </a: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8749256" y="-85536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83EA2CA-A17F-4A6A-AC3E-6F8757F77880}"/>
              </a:ext>
            </a:extLst>
          </p:cNvPr>
          <p:cNvGrpSpPr/>
          <p:nvPr/>
        </p:nvGrpSpPr>
        <p:grpSpPr>
          <a:xfrm>
            <a:off x="8022890" y="1533587"/>
            <a:ext cx="2302548" cy="1866900"/>
            <a:chOff x="6394090" y="2209800"/>
            <a:chExt cx="1805441" cy="1866900"/>
          </a:xfrm>
        </p:grpSpPr>
        <p:sp>
          <p:nvSpPr>
            <p:cNvPr id="97" name="Rectangle: Top Corners Rounded 96">
              <a:extLst>
                <a:ext uri="{FF2B5EF4-FFF2-40B4-BE49-F238E27FC236}">
                  <a16:creationId xmlns:a16="http://schemas.microsoft.com/office/drawing/2014/main" id="{225A95EB-3596-4C52-91EE-39023E85BE2D}"/>
                </a:ext>
              </a:extLst>
            </p:cNvPr>
            <p:cNvSpPr/>
            <p:nvPr/>
          </p:nvSpPr>
          <p:spPr>
            <a:xfrm>
              <a:off x="6488272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D9A6427C-7201-480C-B8BA-C01C9BCA7B52}"/>
                </a:ext>
              </a:extLst>
            </p:cNvPr>
            <p:cNvSpPr txBox="1"/>
            <p:nvPr/>
          </p:nvSpPr>
          <p:spPr>
            <a:xfrm>
              <a:off x="6394090" y="2305923"/>
              <a:ext cx="18054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TRANSPARENT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4F68486-5533-4B47-B6BA-92533CBB4036}"/>
                </a:ext>
              </a:extLst>
            </p:cNvPr>
            <p:cNvSpPr txBox="1"/>
            <p:nvPr/>
          </p:nvSpPr>
          <p:spPr>
            <a:xfrm>
              <a:off x="6836846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3</a:t>
              </a: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12310FCA-56F2-4778-94B7-C1B5FD53AE20}"/>
              </a:ext>
            </a:extLst>
          </p:cNvPr>
          <p:cNvGrpSpPr/>
          <p:nvPr/>
        </p:nvGrpSpPr>
        <p:grpSpPr>
          <a:xfrm>
            <a:off x="5464538" y="1518554"/>
            <a:ext cx="2356480" cy="1866900"/>
            <a:chOff x="3872345" y="2209800"/>
            <a:chExt cx="1805441" cy="1866900"/>
          </a:xfrm>
        </p:grpSpPr>
        <p:sp>
          <p:nvSpPr>
            <p:cNvPr id="101" name="Rectangle: Top Corners Rounded 100">
              <a:extLst>
                <a:ext uri="{FF2B5EF4-FFF2-40B4-BE49-F238E27FC236}">
                  <a16:creationId xmlns:a16="http://schemas.microsoft.com/office/drawing/2014/main" id="{E792FABC-AA8F-4748-B8FA-DBB9112863AC}"/>
                </a:ext>
              </a:extLst>
            </p:cNvPr>
            <p:cNvSpPr/>
            <p:nvPr/>
          </p:nvSpPr>
          <p:spPr>
            <a:xfrm>
              <a:off x="3991395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83919267-9DA5-4811-B4F4-94D72398E7FD}"/>
                </a:ext>
              </a:extLst>
            </p:cNvPr>
            <p:cNvSpPr txBox="1"/>
            <p:nvPr/>
          </p:nvSpPr>
          <p:spPr>
            <a:xfrm>
              <a:off x="3872345" y="2352913"/>
              <a:ext cx="18054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SECURED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FECB41C1-3E79-45AA-B100-38C9E092C776}"/>
                </a:ext>
              </a:extLst>
            </p:cNvPr>
            <p:cNvSpPr txBox="1"/>
            <p:nvPr/>
          </p:nvSpPr>
          <p:spPr>
            <a:xfrm>
              <a:off x="4339969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2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87830BE-EEF7-4034-8ABE-3212DB467DB4}"/>
              </a:ext>
            </a:extLst>
          </p:cNvPr>
          <p:cNvGrpSpPr/>
          <p:nvPr/>
        </p:nvGrpSpPr>
        <p:grpSpPr>
          <a:xfrm>
            <a:off x="3014358" y="1518554"/>
            <a:ext cx="2255231" cy="1866900"/>
            <a:chOff x="1413159" y="2209800"/>
            <a:chExt cx="1805441" cy="1866900"/>
          </a:xfrm>
        </p:grpSpPr>
        <p:sp>
          <p:nvSpPr>
            <p:cNvPr id="105" name="Rectangle: Top Corners Rounded 104">
              <a:extLst>
                <a:ext uri="{FF2B5EF4-FFF2-40B4-BE49-F238E27FC236}">
                  <a16:creationId xmlns:a16="http://schemas.microsoft.com/office/drawing/2014/main" id="{F1B87F23-BD02-4DB3-947D-2F61C5B87FEF}"/>
                </a:ext>
              </a:extLst>
            </p:cNvPr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D8301A0-49D9-41A5-A227-2E35458E6401}"/>
                </a:ext>
              </a:extLst>
            </p:cNvPr>
            <p:cNvSpPr txBox="1"/>
            <p:nvPr/>
          </p:nvSpPr>
          <p:spPr>
            <a:xfrm>
              <a:off x="1413159" y="2395278"/>
              <a:ext cx="18054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DECENTRALIZED</a:t>
              </a:r>
              <a:endParaRPr lang="en-US" sz="20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236675CF-5B12-4D6B-8C03-F29656450255}"/>
                </a:ext>
              </a:extLst>
            </p:cNvPr>
            <p:cNvSpPr txBox="1"/>
            <p:nvPr/>
          </p:nvSpPr>
          <p:spPr>
            <a:xfrm>
              <a:off x="1843092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1</a:t>
              </a:r>
            </a:p>
          </p:txBody>
        </p:sp>
      </p:grp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48958204-CE05-4E79-AC55-C76FBB79E37F}"/>
              </a:ext>
            </a:extLst>
          </p:cNvPr>
          <p:cNvSpPr/>
          <p:nvPr/>
        </p:nvSpPr>
        <p:spPr>
          <a:xfrm flipV="1">
            <a:off x="3072793" y="2452004"/>
            <a:ext cx="2077468" cy="3615660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406A5A75-24F0-496A-82D6-E2B37B100BBD}"/>
              </a:ext>
            </a:extLst>
          </p:cNvPr>
          <p:cNvSpPr/>
          <p:nvPr/>
        </p:nvSpPr>
        <p:spPr>
          <a:xfrm flipV="1">
            <a:off x="5586222" y="2452001"/>
            <a:ext cx="2156337" cy="3615661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B8C3E14B-EBB2-49A7-9A4E-9C6AFAF9A364}"/>
              </a:ext>
            </a:extLst>
          </p:cNvPr>
          <p:cNvSpPr/>
          <p:nvPr/>
        </p:nvSpPr>
        <p:spPr>
          <a:xfrm flipV="1">
            <a:off x="8143004" y="2452000"/>
            <a:ext cx="2071177" cy="3615659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8D94F991-2744-4D5C-BE57-A0C261539D2C}"/>
              </a:ext>
            </a:extLst>
          </p:cNvPr>
          <p:cNvGrpSpPr/>
          <p:nvPr/>
        </p:nvGrpSpPr>
        <p:grpSpPr>
          <a:xfrm>
            <a:off x="3314240" y="3159246"/>
            <a:ext cx="1591582" cy="1048049"/>
            <a:chOff x="1488849" y="3837442"/>
            <a:chExt cx="1591582" cy="1048049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721CE74-40AC-4223-B129-B3A270C7429B}"/>
                </a:ext>
              </a:extLst>
            </p:cNvPr>
            <p:cNvSpPr txBox="1"/>
            <p:nvPr/>
          </p:nvSpPr>
          <p:spPr>
            <a:xfrm>
              <a:off x="1488849" y="3837442"/>
              <a:ext cx="1591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5969"/>
                  </a:solidFill>
                  <a:latin typeface="Tw Cen MT" panose="020B0602020104020603" pitchFamily="34" charset="0"/>
                </a:rPr>
                <a:t>Distributed</a:t>
              </a:r>
              <a:endParaRPr lang="en-US" b="1" dirty="0">
                <a:solidFill>
                  <a:srgbClr val="FF596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FC94FF53-E358-452A-A5CE-3296318ABBE9}"/>
                </a:ext>
              </a:extLst>
            </p:cNvPr>
            <p:cNvSpPr txBox="1"/>
            <p:nvPr/>
          </p:nvSpPr>
          <p:spPr>
            <a:xfrm>
              <a:off x="1488849" y="4146827"/>
              <a:ext cx="159158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rgbClr val="A6A6A6"/>
                  </a:solidFill>
                  <a:latin typeface="Tw Cen MT" panose="020B0602020104020603" pitchFamily="34" charset="0"/>
                </a:rPr>
                <a:t>It Is Not Deployed Or Stored On A Centralized Server</a:t>
              </a:r>
              <a:endParaRPr lang="en-US" sz="1400" b="1" dirty="0">
                <a:solidFill>
                  <a:srgbClr val="A6A6A6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60A9D1F-EDAE-418D-A3C8-F8109A2B052A}"/>
              </a:ext>
            </a:extLst>
          </p:cNvPr>
          <p:cNvGrpSpPr/>
          <p:nvPr/>
        </p:nvGrpSpPr>
        <p:grpSpPr>
          <a:xfrm>
            <a:off x="5777433" y="3159246"/>
            <a:ext cx="1591582" cy="1263492"/>
            <a:chOff x="3977674" y="3837442"/>
            <a:chExt cx="1591582" cy="1263492"/>
          </a:xfrm>
        </p:grpSpPr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1705BAF-DCDA-4FDC-8DA1-1FBA870AE5C8}"/>
                </a:ext>
              </a:extLst>
            </p:cNvPr>
            <p:cNvSpPr txBox="1"/>
            <p:nvPr/>
          </p:nvSpPr>
          <p:spPr>
            <a:xfrm>
              <a:off x="3977674" y="3837442"/>
              <a:ext cx="1591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52CBBE"/>
                  </a:solidFill>
                  <a:latin typeface="Tw Cen MT" panose="020B0602020104020603" pitchFamily="34" charset="0"/>
                </a:rPr>
                <a:t>Security is Key</a:t>
              </a:r>
              <a:endParaRPr lang="en-US" b="1" dirty="0">
                <a:solidFill>
                  <a:srgbClr val="52CBBE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BBD17202-B0A7-4912-9A5D-8F55518824B3}"/>
                </a:ext>
              </a:extLst>
            </p:cNvPr>
            <p:cNvSpPr txBox="1"/>
            <p:nvPr/>
          </p:nvSpPr>
          <p:spPr>
            <a:xfrm>
              <a:off x="3977674" y="4146827"/>
              <a:ext cx="159158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rgbClr val="A6A6A6"/>
                  </a:solidFill>
                  <a:latin typeface="Tw Cen MT" panose="020B0602020104020603" pitchFamily="34" charset="0"/>
                </a:rPr>
                <a:t>It Makes Use Of The BlockChain Technology To Ensure Safety</a:t>
              </a:r>
              <a:endParaRPr lang="en-US" sz="1400" b="1" dirty="0">
                <a:solidFill>
                  <a:srgbClr val="A6A6A6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1F66AC79-730F-4E07-974E-4F08542F2C4A}"/>
              </a:ext>
            </a:extLst>
          </p:cNvPr>
          <p:cNvGrpSpPr/>
          <p:nvPr/>
        </p:nvGrpSpPr>
        <p:grpSpPr>
          <a:xfrm>
            <a:off x="8379355" y="3159246"/>
            <a:ext cx="1591582" cy="1478936"/>
            <a:chOff x="6488272" y="3837442"/>
            <a:chExt cx="1591582" cy="1478936"/>
          </a:xfrm>
        </p:grpSpPr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D025EBC6-5731-4D97-B58C-0E0C20D47817}"/>
                </a:ext>
              </a:extLst>
            </p:cNvPr>
            <p:cNvSpPr txBox="1"/>
            <p:nvPr/>
          </p:nvSpPr>
          <p:spPr>
            <a:xfrm>
              <a:off x="6488272" y="3837442"/>
              <a:ext cx="1591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EC630"/>
                  </a:solidFill>
                  <a:latin typeface="Tw Cen MT" panose="020B0602020104020603" pitchFamily="34" charset="0"/>
                </a:rPr>
                <a:t>Transparency</a:t>
              </a:r>
              <a:endParaRPr lang="en-US" b="1" dirty="0">
                <a:solidFill>
                  <a:srgbClr val="FEC630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B38973E8-8FEC-48EF-89C3-A1086AD31515}"/>
                </a:ext>
              </a:extLst>
            </p:cNvPr>
            <p:cNvSpPr txBox="1"/>
            <p:nvPr/>
          </p:nvSpPr>
          <p:spPr>
            <a:xfrm>
              <a:off x="6488272" y="4146827"/>
              <a:ext cx="1591582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rgbClr val="A6A6A6"/>
                  </a:solidFill>
                  <a:latin typeface="Tw Cen MT" panose="020B0602020104020603" pitchFamily="34" charset="0"/>
                </a:rPr>
                <a:t>All Data And Transactions Are Opened And Visible To The Public</a:t>
              </a:r>
              <a:endParaRPr lang="en-US" sz="1400" b="1" dirty="0">
                <a:solidFill>
                  <a:srgbClr val="A6A6A6"/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1E1EB09-3B7F-4AD1-85F5-A963B8B7D4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280" y="4229239"/>
            <a:ext cx="894354" cy="8943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668" y="4422738"/>
            <a:ext cx="897858" cy="897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285DFE-7CB0-4F85-899B-F151E785F8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336" y="4576457"/>
            <a:ext cx="907482" cy="90748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82863" y="391940"/>
            <a:ext cx="2893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1"/>
                </a:solidFill>
                <a:latin typeface="Elephant" panose="02020904090505020303" pitchFamily="18" charset="0"/>
              </a:rPr>
              <a:t>UNIVOTE</a:t>
            </a:r>
            <a:endParaRPr lang="en-US" sz="3600" dirty="0">
              <a:solidFill>
                <a:schemeClr val="accent1"/>
              </a:solidFill>
              <a:latin typeface="Elephant" panose="02020904090505020303" pitchFamily="18" charset="0"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7641514" y="42764"/>
            <a:ext cx="8391330" cy="6858000"/>
            <a:chOff x="-9337032" y="-1"/>
            <a:chExt cx="9996053" cy="6858000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807772" y="2103713"/>
              <a:ext cx="1382603" cy="25133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21988" y="3106307"/>
              <a:ext cx="1992086" cy="769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053225" y="71278"/>
            <a:ext cx="9961092" cy="6858000"/>
            <a:chOff x="491575" y="0"/>
            <a:chExt cx="9961092" cy="6858000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417630"/>
              <a:ext cx="1168400" cy="217839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planning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6989364" y="-57979"/>
            <a:ext cx="9630178" cy="6858000"/>
            <a:chOff x="491575" y="0"/>
            <a:chExt cx="9630178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6842" y="24517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518201" y="3393835"/>
              <a:ext cx="25607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m</a:t>
              </a:r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arket plan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635542" y="116536"/>
            <a:ext cx="9961092" cy="6858000"/>
            <a:chOff x="491575" y="0"/>
            <a:chExt cx="9961092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073862"/>
              <a:ext cx="1168400" cy="2721893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Scaling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10414352" y="36588"/>
            <a:ext cx="12482920" cy="6858000"/>
            <a:chOff x="-290920" y="0"/>
            <a:chExt cx="12482920" cy="6858000"/>
          </a:xfrm>
        </p:grpSpPr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1919912"/>
              <a:ext cx="1168400" cy="3105577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Prospect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173605" y="7124"/>
            <a:ext cx="9927504" cy="6858000"/>
            <a:chOff x="-9337032" y="-1"/>
            <a:chExt cx="9927504" cy="6858000"/>
          </a:xfrm>
        </p:grpSpPr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1836545"/>
              <a:ext cx="1168400" cy="3219876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128" name="Picture 127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6898843" y="39473"/>
            <a:ext cx="8406374" cy="6858000"/>
            <a:chOff x="-9354094" y="-1"/>
            <a:chExt cx="10013974" cy="6858000"/>
          </a:xfrm>
        </p:grpSpPr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54094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1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823260" y="1703601"/>
              <a:ext cx="1382603" cy="3509585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21129" y="3046905"/>
              <a:ext cx="1992086" cy="769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508557" y="3163699"/>
              <a:ext cx="530600" cy="530600"/>
            </a:xfrm>
            <a:prstGeom prst="rect">
              <a:avLst/>
            </a:prstGeom>
          </p:spPr>
        </p:pic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965278" y="66051"/>
            <a:ext cx="9961092" cy="6858000"/>
            <a:chOff x="491575" y="0"/>
            <a:chExt cx="9961092" cy="6858000"/>
          </a:xfrm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569800"/>
              <a:ext cx="1168400" cy="3616809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Thank You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38" name="Picture 137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396948566"/>
      </p:ext>
    </p:extLst>
  </p:cSld>
  <p:clrMapOvr>
    <a:masterClrMapping/>
  </p:clrMapOvr>
  <p:transition spd="med" advTm="2242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75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109" grpId="0" animBg="1"/>
      <p:bldP spid="1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38E6734-F7ED-4197-AE1C-DE222063D26D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7FF06C6-EDB2-4E2A-B33F-9667DAB48738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D389168-73D4-4CCF-B806-15F4C9CFBC65}"/>
                </a:ext>
              </a:extLst>
            </p:cNvPr>
            <p:cNvSpPr/>
            <p:nvPr/>
          </p:nvSpPr>
          <p:spPr>
            <a:xfrm>
              <a:off x="11023600" y="2432955"/>
              <a:ext cx="1168400" cy="2191646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D36EBE0-2C84-494E-9C0B-54A6EFA86DA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FE3F6E56-804E-434E-AD42-D62A42CB3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8D727C-49D3-4C59-91D3-816C0DD22E21}"/>
              </a:ext>
            </a:extLst>
          </p:cNvPr>
          <p:cNvGrpSpPr/>
          <p:nvPr/>
        </p:nvGrpSpPr>
        <p:grpSpPr>
          <a:xfrm>
            <a:off x="473663" y="-1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369AF8C-7DC3-4D77-B3F1-5B8A444D2822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A173B44-EE6F-4236-9AB2-49524EA553D7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40A12D7-9F13-43EC-95DE-B85ADBCAA6B6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UniVote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A271034-9DEF-432C-A1F3-B6470D255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728BA24-99D1-4E44-98AC-50745A94AD6C}"/>
              </a:ext>
            </a:extLst>
          </p:cNvPr>
          <p:cNvGrpSpPr/>
          <p:nvPr/>
        </p:nvGrpSpPr>
        <p:grpSpPr>
          <a:xfrm>
            <a:off x="803298" y="61810"/>
            <a:ext cx="10817237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079FD4E-778D-428A-B08F-1B97893971C7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7DB4514-65BA-420D-BBB3-CCF0A5B397CB}"/>
                </a:ext>
              </a:extLst>
            </p:cNvPr>
            <p:cNvSpPr/>
            <p:nvPr/>
          </p:nvSpPr>
          <p:spPr>
            <a:xfrm>
              <a:off x="9284267" y="2138465"/>
              <a:ext cx="1168400" cy="2559893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86CE46E-7143-4535-BF09-36D36B082851}"/>
                </a:ext>
              </a:extLst>
            </p:cNvPr>
            <p:cNvSpPr txBox="1"/>
            <p:nvPr/>
          </p:nvSpPr>
          <p:spPr>
            <a:xfrm rot="16200000">
              <a:off x="9117129" y="3215187"/>
              <a:ext cx="1992086" cy="595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Planning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4E9D2CC3-AE8C-4CF7-AC14-0BF3748D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87E322DA-3D39-4A36-A521-33E75DDBFF71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31F8BD9-F71B-4D2D-8A60-61BABDC384BB}"/>
              </a:ext>
            </a:extLst>
          </p:cNvPr>
          <p:cNvGrpSpPr/>
          <p:nvPr/>
        </p:nvGrpSpPr>
        <p:grpSpPr>
          <a:xfrm>
            <a:off x="-6616482" y="99540"/>
            <a:ext cx="8692332" cy="6858000"/>
            <a:chOff x="718505" y="-1"/>
            <a:chExt cx="8692332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470067C-2D0B-4A65-B940-C052473E9422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66B5D93C-8112-48DA-975B-9DDD27DEADD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D3577A8-E9FC-43B7-B3E2-76EDDA51C160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services</a:t>
              </a: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36FD3106-E967-44D6-AB4D-A0DA183F7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277CEC9-24C9-4B1D-964A-A216786A7724}"/>
              </a:ext>
            </a:extLst>
          </p:cNvPr>
          <p:cNvCxnSpPr/>
          <p:nvPr/>
        </p:nvCxnSpPr>
        <p:spPr>
          <a:xfrm>
            <a:off x="4883585" y="3596242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Group 96">
            <a:extLst>
              <a:ext uri="{FF2B5EF4-FFF2-40B4-BE49-F238E27FC236}">
                <a16:creationId xmlns:a16="http://schemas.microsoft.com/office/drawing/2014/main" id="{F1840EDE-DF70-433F-86FE-A402BC5C2DDE}"/>
              </a:ext>
            </a:extLst>
          </p:cNvPr>
          <p:cNvGrpSpPr/>
          <p:nvPr/>
        </p:nvGrpSpPr>
        <p:grpSpPr>
          <a:xfrm>
            <a:off x="4707987" y="3474161"/>
            <a:ext cx="211094" cy="211094"/>
            <a:chOff x="1677812" y="4248152"/>
            <a:chExt cx="211094" cy="211094"/>
          </a:xfrm>
        </p:grpSpPr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43B84625-CD81-4477-AFEA-2D657FFA16C5}"/>
                </a:ext>
              </a:extLst>
            </p:cNvPr>
            <p:cNvSpPr/>
            <p:nvPr/>
          </p:nvSpPr>
          <p:spPr>
            <a:xfrm>
              <a:off x="1677812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90BB5737-FB23-4CC2-81BC-52D57E7FB8E9}"/>
                </a:ext>
              </a:extLst>
            </p:cNvPr>
            <p:cNvSpPr/>
            <p:nvPr/>
          </p:nvSpPr>
          <p:spPr>
            <a:xfrm>
              <a:off x="1708100" y="4278440"/>
              <a:ext cx="150518" cy="150518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D5DAD85F-381F-4EA0-9781-3C23F8D9AC73}"/>
              </a:ext>
            </a:extLst>
          </p:cNvPr>
          <p:cNvCxnSpPr/>
          <p:nvPr/>
        </p:nvCxnSpPr>
        <p:spPr>
          <a:xfrm>
            <a:off x="7072495" y="3596729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76B67BC-401F-4EA8-8CBE-EEB8DFAA45A7}"/>
              </a:ext>
            </a:extLst>
          </p:cNvPr>
          <p:cNvGrpSpPr/>
          <p:nvPr/>
        </p:nvGrpSpPr>
        <p:grpSpPr>
          <a:xfrm>
            <a:off x="6873140" y="3490695"/>
            <a:ext cx="211094" cy="211094"/>
            <a:chOff x="3855819" y="4248152"/>
            <a:chExt cx="211094" cy="211094"/>
          </a:xfrm>
        </p:grpSpPr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A399A27A-C7E8-457C-9D90-A66A1BF1F76F}"/>
                </a:ext>
              </a:extLst>
            </p:cNvPr>
            <p:cNvSpPr/>
            <p:nvPr/>
          </p:nvSpPr>
          <p:spPr>
            <a:xfrm>
              <a:off x="3855819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C4008114-54A1-42C2-9000-1CC3AE1D8927}"/>
                </a:ext>
              </a:extLst>
            </p:cNvPr>
            <p:cNvSpPr/>
            <p:nvPr/>
          </p:nvSpPr>
          <p:spPr>
            <a:xfrm>
              <a:off x="3886107" y="4278440"/>
              <a:ext cx="150518" cy="150518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590AD362-84BB-49C7-8C91-CDB895729924}"/>
              </a:ext>
            </a:extLst>
          </p:cNvPr>
          <p:cNvGrpSpPr/>
          <p:nvPr/>
        </p:nvGrpSpPr>
        <p:grpSpPr>
          <a:xfrm>
            <a:off x="9204695" y="3474161"/>
            <a:ext cx="211094" cy="211094"/>
            <a:chOff x="5973250" y="4248152"/>
            <a:chExt cx="211094" cy="211094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A32FB427-F316-4459-B06D-2A2B27FC7053}"/>
                </a:ext>
              </a:extLst>
            </p:cNvPr>
            <p:cNvSpPr/>
            <p:nvPr/>
          </p:nvSpPr>
          <p:spPr>
            <a:xfrm>
              <a:off x="5973250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C35EF795-8B2D-4CD0-87FF-5756B089D921}"/>
                </a:ext>
              </a:extLst>
            </p:cNvPr>
            <p:cNvSpPr/>
            <p:nvPr/>
          </p:nvSpPr>
          <p:spPr>
            <a:xfrm>
              <a:off x="6003538" y="4278440"/>
              <a:ext cx="150518" cy="150518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9582EE9-5831-4F6F-B29E-0BEB719C4F1E}"/>
              </a:ext>
            </a:extLst>
          </p:cNvPr>
          <p:cNvGrpSpPr/>
          <p:nvPr/>
        </p:nvGrpSpPr>
        <p:grpSpPr>
          <a:xfrm>
            <a:off x="3666777" y="4123340"/>
            <a:ext cx="2289049" cy="1578479"/>
            <a:chOff x="1514240" y="4816886"/>
            <a:chExt cx="2289049" cy="855453"/>
          </a:xfrm>
        </p:grpSpPr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895C2AE9-E6EE-4572-8B9B-0A1C8899D6FE}"/>
                </a:ext>
              </a:extLst>
            </p:cNvPr>
            <p:cNvSpPr txBox="1"/>
            <p:nvPr/>
          </p:nvSpPr>
          <p:spPr>
            <a:xfrm>
              <a:off x="1514240" y="4816886"/>
              <a:ext cx="2289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Planning Stage</a:t>
              </a:r>
              <a:endPara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8DC71A93-B148-4A8B-B0CA-4AD086FE8D7B}"/>
                </a:ext>
              </a:extLst>
            </p:cNvPr>
            <p:cNvSpPr txBox="1"/>
            <p:nvPr/>
          </p:nvSpPr>
          <p:spPr>
            <a:xfrm>
              <a:off x="1733898" y="5088543"/>
              <a:ext cx="1849733" cy="583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The Theoretical Aspect Of Univote Was Coined And Processed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70B20FE2-BC47-4EB2-B7EA-CBE6F5B390D3}"/>
              </a:ext>
            </a:extLst>
          </p:cNvPr>
          <p:cNvSpPr txBox="1"/>
          <p:nvPr/>
        </p:nvSpPr>
        <p:spPr>
          <a:xfrm>
            <a:off x="3667318" y="3695004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F5969"/>
                </a:solidFill>
                <a:latin typeface="Tw Cen MT" panose="020B0602020104020603" pitchFamily="34" charset="0"/>
              </a:rPr>
              <a:t>2019</a:t>
            </a:r>
            <a:endParaRPr lang="en-US" sz="2800" b="1" dirty="0">
              <a:solidFill>
                <a:srgbClr val="FF5969"/>
              </a:solidFill>
              <a:latin typeface="Tw Cen MT" panose="020B0602020104020603" pitchFamily="34" charset="0"/>
            </a:endParaRPr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EEB19012-A13E-4E01-97E1-4BD9BE0B2C4A}"/>
              </a:ext>
            </a:extLst>
          </p:cNvPr>
          <p:cNvGrpSpPr/>
          <p:nvPr/>
        </p:nvGrpSpPr>
        <p:grpSpPr>
          <a:xfrm>
            <a:off x="5755878" y="4140530"/>
            <a:ext cx="2289049" cy="1336237"/>
            <a:chOff x="1514240" y="4816886"/>
            <a:chExt cx="2289049" cy="718467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5FF83314-6443-4064-B8AD-715FDF38C0B1}"/>
                </a:ext>
              </a:extLst>
            </p:cNvPr>
            <p:cNvSpPr txBox="1"/>
            <p:nvPr/>
          </p:nvSpPr>
          <p:spPr>
            <a:xfrm>
              <a:off x="1514240" y="4816886"/>
              <a:ext cx="2289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Development Stage</a:t>
              </a:r>
              <a:endPara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FB0129A-D09E-4693-96AE-20F4A2C31E42}"/>
                </a:ext>
              </a:extLst>
            </p:cNvPr>
            <p:cNvSpPr txBox="1"/>
            <p:nvPr/>
          </p:nvSpPr>
          <p:spPr>
            <a:xfrm>
              <a:off x="1733898" y="5088543"/>
              <a:ext cx="1849733" cy="4468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Here UniVote Was Built and Deployed On The BlockChain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114" name="TextBox 113">
            <a:extLst>
              <a:ext uri="{FF2B5EF4-FFF2-40B4-BE49-F238E27FC236}">
                <a16:creationId xmlns:a16="http://schemas.microsoft.com/office/drawing/2014/main" id="{B58D17C2-3595-44AD-9D77-27C29A8030BC}"/>
              </a:ext>
            </a:extLst>
          </p:cNvPr>
          <p:cNvSpPr txBox="1"/>
          <p:nvPr/>
        </p:nvSpPr>
        <p:spPr>
          <a:xfrm>
            <a:off x="5912941" y="3695004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52CBBE"/>
                </a:solidFill>
                <a:latin typeface="Tw Cen MT" panose="020B0602020104020603" pitchFamily="34" charset="0"/>
              </a:rPr>
              <a:t>2020</a:t>
            </a:r>
            <a:endParaRPr lang="en-US" sz="2800" b="1" dirty="0">
              <a:solidFill>
                <a:srgbClr val="52CBBE"/>
              </a:solidFill>
              <a:latin typeface="Tw Cen MT" panose="020B0602020104020603" pitchFamily="34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D8562F22-E78F-4DD5-9BBD-EEAB69C0B365}"/>
              </a:ext>
            </a:extLst>
          </p:cNvPr>
          <p:cNvSpPr txBox="1"/>
          <p:nvPr/>
        </p:nvSpPr>
        <p:spPr>
          <a:xfrm>
            <a:off x="8139248" y="3696084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EC630"/>
                </a:solidFill>
                <a:latin typeface="Tw Cen MT" panose="020B0602020104020603" pitchFamily="34" charset="0"/>
              </a:rPr>
              <a:t>FUTURE</a:t>
            </a:r>
            <a:endParaRPr lang="en-US" sz="2800" b="1" dirty="0">
              <a:solidFill>
                <a:srgbClr val="FEC630"/>
              </a:solidFill>
              <a:latin typeface="Tw Cen MT" panose="020B06020201040206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11450F4-A7BD-494E-BD71-C6C5EB8D03D1}"/>
              </a:ext>
            </a:extLst>
          </p:cNvPr>
          <p:cNvGrpSpPr/>
          <p:nvPr/>
        </p:nvGrpSpPr>
        <p:grpSpPr>
          <a:xfrm>
            <a:off x="4226825" y="1671223"/>
            <a:ext cx="1275682" cy="1275682"/>
            <a:chOff x="3063120" y="1755914"/>
            <a:chExt cx="1275682" cy="1275682"/>
          </a:xfrm>
        </p:grpSpPr>
        <p:sp>
          <p:nvSpPr>
            <p:cNvPr id="120" name="Teardrop 119">
              <a:extLst>
                <a:ext uri="{FF2B5EF4-FFF2-40B4-BE49-F238E27FC236}">
                  <a16:creationId xmlns:a16="http://schemas.microsoft.com/office/drawing/2014/main" id="{5E489B47-B2BB-4EFB-8EC4-21C10615E463}"/>
                </a:ext>
              </a:extLst>
            </p:cNvPr>
            <p:cNvSpPr/>
            <p:nvPr/>
          </p:nvSpPr>
          <p:spPr>
            <a:xfrm rot="8100000">
              <a:off x="306312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862B435C-D1B2-4C1C-B995-8D888E87C5D7}"/>
                </a:ext>
              </a:extLst>
            </p:cNvPr>
            <p:cNvSpPr/>
            <p:nvPr/>
          </p:nvSpPr>
          <p:spPr>
            <a:xfrm>
              <a:off x="325746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262C0D94-FE17-421D-AA32-BD4AFE13E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96" y="2066644"/>
              <a:ext cx="627392" cy="627390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91C1607-C8B7-4B99-9DC5-3321A9E92D49}"/>
              </a:ext>
            </a:extLst>
          </p:cNvPr>
          <p:cNvGrpSpPr/>
          <p:nvPr/>
        </p:nvGrpSpPr>
        <p:grpSpPr>
          <a:xfrm>
            <a:off x="6338175" y="1618272"/>
            <a:ext cx="1275682" cy="1275682"/>
            <a:chOff x="5242440" y="1755914"/>
            <a:chExt cx="1275682" cy="1275682"/>
          </a:xfrm>
        </p:grpSpPr>
        <p:sp>
          <p:nvSpPr>
            <p:cNvPr id="124" name="Teardrop 123">
              <a:extLst>
                <a:ext uri="{FF2B5EF4-FFF2-40B4-BE49-F238E27FC236}">
                  <a16:creationId xmlns:a16="http://schemas.microsoft.com/office/drawing/2014/main" id="{A44D7BEA-70F0-4773-A72C-A5B9951D3536}"/>
                </a:ext>
              </a:extLst>
            </p:cNvPr>
            <p:cNvSpPr/>
            <p:nvPr/>
          </p:nvSpPr>
          <p:spPr>
            <a:xfrm rot="8100000">
              <a:off x="524244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1431DABB-47B8-4640-BD39-9CC7E2CDA115}"/>
                </a:ext>
              </a:extLst>
            </p:cNvPr>
            <p:cNvSpPr/>
            <p:nvPr/>
          </p:nvSpPr>
          <p:spPr>
            <a:xfrm>
              <a:off x="543678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B5EEDA48-5891-495E-A9A5-8AEE83947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65681" y="2061164"/>
              <a:ext cx="659146" cy="659144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A807BE1-996E-4364-AC05-CAC8C826377C}"/>
              </a:ext>
            </a:extLst>
          </p:cNvPr>
          <p:cNvGrpSpPr/>
          <p:nvPr/>
        </p:nvGrpSpPr>
        <p:grpSpPr>
          <a:xfrm>
            <a:off x="8651319" y="1630504"/>
            <a:ext cx="1275682" cy="1275682"/>
            <a:chOff x="7353181" y="1755914"/>
            <a:chExt cx="1275682" cy="1275682"/>
          </a:xfrm>
        </p:grpSpPr>
        <p:sp>
          <p:nvSpPr>
            <p:cNvPr id="128" name="Teardrop 127">
              <a:extLst>
                <a:ext uri="{FF2B5EF4-FFF2-40B4-BE49-F238E27FC236}">
                  <a16:creationId xmlns:a16="http://schemas.microsoft.com/office/drawing/2014/main" id="{76257F1B-992C-4717-A6A2-EDE25A4F31C3}"/>
                </a:ext>
              </a:extLst>
            </p:cNvPr>
            <p:cNvSpPr/>
            <p:nvPr/>
          </p:nvSpPr>
          <p:spPr>
            <a:xfrm rot="8100000">
              <a:off x="7353181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CBB174F9-BA66-486F-BC62-F2720CED100C}"/>
                </a:ext>
              </a:extLst>
            </p:cNvPr>
            <p:cNvSpPr/>
            <p:nvPr/>
          </p:nvSpPr>
          <p:spPr>
            <a:xfrm>
              <a:off x="7547530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58BE45EE-A44E-41D8-8C13-099C1F70E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8666" y="2048456"/>
              <a:ext cx="684562" cy="684560"/>
            </a:xfrm>
            <a:prstGeom prst="rect">
              <a:avLst/>
            </a:prstGeom>
          </p:spPr>
        </p:pic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5FF83314-6443-4064-B8AD-715FDF38C0B1}"/>
              </a:ext>
            </a:extLst>
          </p:cNvPr>
          <p:cNvSpPr txBox="1"/>
          <p:nvPr/>
        </p:nvSpPr>
        <p:spPr>
          <a:xfrm>
            <a:off x="8062660" y="4139453"/>
            <a:ext cx="2289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??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D3577A8-E9FC-43B7-B3E2-76EDDA51C160}"/>
              </a:ext>
            </a:extLst>
          </p:cNvPr>
          <p:cNvSpPr txBox="1"/>
          <p:nvPr/>
        </p:nvSpPr>
        <p:spPr>
          <a:xfrm rot="16200000">
            <a:off x="2066843" y="3141611"/>
            <a:ext cx="1992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rgbClr val="F0EEF0"/>
                </a:solidFill>
                <a:latin typeface="Tw Cen MT" panose="020B0602020104020603" pitchFamily="34" charset="0"/>
              </a:rPr>
              <a:t>servics</a:t>
            </a:r>
            <a:endParaRPr lang="en-US" sz="3600" b="1" dirty="0">
              <a:solidFill>
                <a:srgbClr val="F0EEF0"/>
              </a:solidFill>
              <a:latin typeface="Tw Cen MT" panose="020B0602020104020603" pitchFamily="34" charset="0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3E930874-288B-4537-8AA6-A601044D9580}"/>
              </a:ext>
            </a:extLst>
          </p:cNvPr>
          <p:cNvGrpSpPr/>
          <p:nvPr/>
        </p:nvGrpSpPr>
        <p:grpSpPr>
          <a:xfrm>
            <a:off x="-8275970" y="91983"/>
            <a:ext cx="9927504" cy="6858000"/>
            <a:chOff x="-9337032" y="-1"/>
            <a:chExt cx="9927504" cy="6858000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225CDF0F-0FD1-40B0-BD29-F7D200A3A066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7" name="Freeform: Shape 77">
              <a:extLst>
                <a:ext uri="{FF2B5EF4-FFF2-40B4-BE49-F238E27FC236}">
                  <a16:creationId xmlns:a16="http://schemas.microsoft.com/office/drawing/2014/main" id="{A02216B9-43DC-4135-9F3E-7EFEAD2EB420}"/>
                </a:ext>
              </a:extLst>
            </p:cNvPr>
            <p:cNvSpPr/>
            <p:nvPr/>
          </p:nvSpPr>
          <p:spPr>
            <a:xfrm>
              <a:off x="-577928" y="2337437"/>
              <a:ext cx="1168400" cy="2514053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37342E0B-2429-4B98-AF6A-1DB087CBDE83}"/>
                </a:ext>
              </a:extLst>
            </p:cNvPr>
            <p:cNvSpPr txBox="1"/>
            <p:nvPr/>
          </p:nvSpPr>
          <p:spPr>
            <a:xfrm rot="16200000">
              <a:off x="-973772" y="3296649"/>
              <a:ext cx="24633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Market</a:t>
              </a:r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 </a:t>
              </a:r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Plan</a:t>
              </a:r>
              <a:endParaRPr lang="en-US" sz="32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29879508-5AD7-4FE2-AD55-8AF69ECDB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3E930874-288B-4537-8AA6-A601044D9580}"/>
              </a:ext>
            </a:extLst>
          </p:cNvPr>
          <p:cNvGrpSpPr/>
          <p:nvPr/>
        </p:nvGrpSpPr>
        <p:grpSpPr>
          <a:xfrm>
            <a:off x="-8812610" y="91983"/>
            <a:ext cx="9927504" cy="6858000"/>
            <a:chOff x="-9337032" y="-1"/>
            <a:chExt cx="9927504" cy="6858000"/>
          </a:xfrm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225CDF0F-0FD1-40B0-BD29-F7D200A3A066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Freeform: Shape 77">
              <a:extLst>
                <a:ext uri="{FF2B5EF4-FFF2-40B4-BE49-F238E27FC236}">
                  <a16:creationId xmlns:a16="http://schemas.microsoft.com/office/drawing/2014/main" id="{A02216B9-43DC-4135-9F3E-7EFEAD2EB420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37342E0B-2429-4B98-AF6A-1DB087CBDE8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139" name="Picture 138">
              <a:extLst>
                <a:ext uri="{FF2B5EF4-FFF2-40B4-BE49-F238E27FC236}">
                  <a16:creationId xmlns:a16="http://schemas.microsoft.com/office/drawing/2014/main" id="{29879508-5AD7-4FE2-AD55-8AF69ECDB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5920700" y="189277"/>
            <a:ext cx="6444052" cy="6858000"/>
            <a:chOff x="-9178619" y="120232"/>
            <a:chExt cx="9923506" cy="6858000"/>
          </a:xfrm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178619" y="120232"/>
              <a:ext cx="9923506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806528" y="2321329"/>
              <a:ext cx="1541511" cy="25133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21988" y="3106307"/>
              <a:ext cx="1992086" cy="769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44" name="Picture 143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418615" y="-27496"/>
            <a:ext cx="9630178" cy="6858000"/>
            <a:chOff x="491575" y="0"/>
            <a:chExt cx="9630178" cy="6858000"/>
          </a:xfrm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6842" y="24517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518201" y="3393835"/>
              <a:ext cx="25607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m</a:t>
              </a:r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arket plan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54" name="Picture 153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10843603" y="67071"/>
            <a:ext cx="12482920" cy="6858000"/>
            <a:chOff x="-290920" y="0"/>
            <a:chExt cx="12482920" cy="6858000"/>
          </a:xfrm>
        </p:grpSpPr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1919912"/>
              <a:ext cx="1168400" cy="3105577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Prospect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602856" y="37607"/>
            <a:ext cx="9927504" cy="6858000"/>
            <a:chOff x="-9337032" y="-1"/>
            <a:chExt cx="9927504" cy="6858000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2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1836545"/>
              <a:ext cx="1168400" cy="3219876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164" name="Picture 163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7328094" y="69956"/>
            <a:ext cx="8406374" cy="6858000"/>
            <a:chOff x="-9354094" y="-1"/>
            <a:chExt cx="10013974" cy="6858000"/>
          </a:xfrm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54094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823260" y="1703601"/>
              <a:ext cx="1382603" cy="3509585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21129" y="3046905"/>
              <a:ext cx="1992086" cy="769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69" name="Picture 16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508557" y="3163699"/>
              <a:ext cx="530600" cy="530600"/>
            </a:xfrm>
            <a:prstGeom prst="rect">
              <a:avLst/>
            </a:prstGeom>
          </p:spPr>
        </p:pic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9394529" y="96534"/>
            <a:ext cx="9961092" cy="6858000"/>
            <a:chOff x="491575" y="0"/>
            <a:chExt cx="9961092" cy="6858000"/>
          </a:xfrm>
        </p:grpSpPr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569800"/>
              <a:ext cx="1168400" cy="3616809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Thank You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74" name="Picture 173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2624499212"/>
      </p:ext>
    </p:extLst>
  </p:cSld>
  <p:clrMapOvr>
    <a:masterClrMapping/>
  </p:clrMapOvr>
  <p:transition spd="med" advTm="769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5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7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4" grpId="0"/>
      <p:bldP spid="118" grpId="0"/>
      <p:bldP spid="8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74010" y="0"/>
            <a:ext cx="12482920" cy="6858000"/>
            <a:chOff x="-290920" y="0"/>
            <a:chExt cx="12482920" cy="685800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581576" y="0"/>
            <a:ext cx="11447503" cy="6858000"/>
            <a:chOff x="213096" y="0"/>
            <a:chExt cx="11447503" cy="6858000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history</a:t>
              </a:r>
            </a:p>
          </p:txBody>
        </p: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860845" y="-10480"/>
            <a:ext cx="9961092" cy="6858000"/>
            <a:chOff x="491575" y="0"/>
            <a:chExt cx="9961092" cy="6858000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102" name="Rectangle 101">
            <a:extLst>
              <a:ext uri="{FF2B5EF4-FFF2-40B4-BE49-F238E27FC236}">
                <a16:creationId xmlns:a16="http://schemas.microsoft.com/office/drawing/2014/main" id="{321108FC-08B5-45CC-AB47-1104119B25FD}"/>
              </a:ext>
            </a:extLst>
          </p:cNvPr>
          <p:cNvSpPr/>
          <p:nvPr/>
        </p:nvSpPr>
        <p:spPr>
          <a:xfrm>
            <a:off x="1781354" y="-20960"/>
            <a:ext cx="9574094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1246161" y="31407"/>
            <a:ext cx="2613029" cy="6858000"/>
            <a:chOff x="-5253167" y="-1"/>
            <a:chExt cx="5839633" cy="6858000"/>
          </a:xfrm>
        </p:grpSpPr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5253167" y="-1"/>
              <a:ext cx="583963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1870517" y="2404578"/>
              <a:ext cx="2429875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1767499" y="3291366"/>
              <a:ext cx="1992086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145" name="Picture 144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1481676" y="3345225"/>
              <a:ext cx="530600" cy="530601"/>
            </a:xfrm>
            <a:prstGeom prst="rect">
              <a:avLst/>
            </a:prstGeom>
          </p:spPr>
        </p:pic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1406354" y="6451"/>
            <a:ext cx="2123049" cy="6858000"/>
            <a:chOff x="-9359621" y="-68629"/>
            <a:chExt cx="9934452" cy="6858000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59621" y="-68629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2945065" y="2103713"/>
              <a:ext cx="3519896" cy="2778142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2339015" y="3085528"/>
              <a:ext cx="1992086" cy="769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80" name="Picture 179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2216827" y="2484921"/>
              <a:ext cx="530600" cy="1987055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4183602" y="79877"/>
            <a:ext cx="3567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Market Plan</a:t>
            </a:r>
            <a:endParaRPr lang="en-US" sz="3600" b="1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1FBA8A3-D6EF-42EC-AEC1-86283EED452E}"/>
              </a:ext>
            </a:extLst>
          </p:cNvPr>
          <p:cNvGrpSpPr/>
          <p:nvPr/>
        </p:nvGrpSpPr>
        <p:grpSpPr>
          <a:xfrm>
            <a:off x="2309253" y="1250835"/>
            <a:ext cx="4259148" cy="1938992"/>
            <a:chOff x="764723" y="2154693"/>
            <a:chExt cx="4259148" cy="1938992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0F3CBE7-0B7F-4BBC-932B-F8A1336F5066}"/>
                </a:ext>
              </a:extLst>
            </p:cNvPr>
            <p:cNvSpPr/>
            <p:nvPr/>
          </p:nvSpPr>
          <p:spPr>
            <a:xfrm>
              <a:off x="764723" y="2277144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5766AE2-8191-4DD7-9F8B-FB3901844BFC}"/>
                </a:ext>
              </a:extLst>
            </p:cNvPr>
            <p:cNvSpPr txBox="1"/>
            <p:nvPr/>
          </p:nvSpPr>
          <p:spPr>
            <a:xfrm>
              <a:off x="1518871" y="2154693"/>
              <a:ext cx="350500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Create Awareness About Decentralized Voting Through Partnership with BlockChain Promotion Platforms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C5CB2E8-B3A7-4DE0-B2CC-736365263446}"/>
              </a:ext>
            </a:extLst>
          </p:cNvPr>
          <p:cNvGrpSpPr/>
          <p:nvPr/>
        </p:nvGrpSpPr>
        <p:grpSpPr>
          <a:xfrm>
            <a:off x="2418231" y="4479354"/>
            <a:ext cx="3977693" cy="1569660"/>
            <a:chOff x="764723" y="3420415"/>
            <a:chExt cx="3977693" cy="156966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CD8841C-D453-44E7-9CE2-70317BC917D2}"/>
                </a:ext>
              </a:extLst>
            </p:cNvPr>
            <p:cNvSpPr/>
            <p:nvPr/>
          </p:nvSpPr>
          <p:spPr>
            <a:xfrm>
              <a:off x="764723" y="3555165"/>
              <a:ext cx="662056" cy="662056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FF4D948F-8670-4F67-B5BD-4AC06968C522}"/>
                </a:ext>
              </a:extLst>
            </p:cNvPr>
            <p:cNvSpPr txBox="1"/>
            <p:nvPr/>
          </p:nvSpPr>
          <p:spPr>
            <a:xfrm>
              <a:off x="1435200" y="3420415"/>
              <a:ext cx="330721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Expand To Other African Countries Which Include Rwanda, South Africa and Kenya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FAF9A856-B862-439D-AB2D-28527B3BC76B}"/>
              </a:ext>
            </a:extLst>
          </p:cNvPr>
          <p:cNvGrpSpPr/>
          <p:nvPr/>
        </p:nvGrpSpPr>
        <p:grpSpPr>
          <a:xfrm>
            <a:off x="7018116" y="1353158"/>
            <a:ext cx="3924425" cy="830997"/>
            <a:chOff x="764723" y="4698436"/>
            <a:chExt cx="3924425" cy="830997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B8AFB94-C2E3-487E-AE72-2D519C605F72}"/>
                </a:ext>
              </a:extLst>
            </p:cNvPr>
            <p:cNvSpPr/>
            <p:nvPr/>
          </p:nvSpPr>
          <p:spPr>
            <a:xfrm>
              <a:off x="764723" y="4833186"/>
              <a:ext cx="662056" cy="662056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04E1E449-1505-4788-9575-E71478300712}"/>
                </a:ext>
              </a:extLst>
            </p:cNvPr>
            <p:cNvSpPr txBox="1"/>
            <p:nvPr/>
          </p:nvSpPr>
          <p:spPr>
            <a:xfrm>
              <a:off x="1435200" y="4698436"/>
              <a:ext cx="32539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Expand Beyond The Educational Sector 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8A5A61FB-CA64-4580-801C-AD3884078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0970" y="4979319"/>
              <a:ext cx="398396" cy="398396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3057702" y="824213"/>
            <a:ext cx="3214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Phase One(2020-2022)</a:t>
            </a:r>
            <a:endParaRPr lang="en-US" sz="2400" b="1" dirty="0"/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8A5A61FB-CA64-4580-801C-AD3884078B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488" y="1472989"/>
            <a:ext cx="398396" cy="398396"/>
          </a:xfrm>
          <a:prstGeom prst="rect">
            <a:avLst/>
          </a:prstGeom>
        </p:spPr>
      </p:pic>
      <p:sp>
        <p:nvSpPr>
          <p:cNvPr id="99" name="TextBox 98"/>
          <p:cNvSpPr txBox="1"/>
          <p:nvPr/>
        </p:nvSpPr>
        <p:spPr>
          <a:xfrm>
            <a:off x="7235381" y="824213"/>
            <a:ext cx="3805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Phase Two(2023 – 2027)</a:t>
            </a:r>
            <a:endParaRPr lang="en-US" sz="2400" b="1" dirty="0"/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11FBA8A3-D6EF-42EC-AEC1-86283EED452E}"/>
              </a:ext>
            </a:extLst>
          </p:cNvPr>
          <p:cNvGrpSpPr/>
          <p:nvPr/>
        </p:nvGrpSpPr>
        <p:grpSpPr>
          <a:xfrm>
            <a:off x="2305749" y="3167588"/>
            <a:ext cx="4259148" cy="1200329"/>
            <a:chOff x="764723" y="2154693"/>
            <a:chExt cx="4259148" cy="1200329"/>
          </a:xfrm>
        </p:grpSpPr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40F3CBE7-0B7F-4BBC-932B-F8A1336F5066}"/>
                </a:ext>
              </a:extLst>
            </p:cNvPr>
            <p:cNvSpPr/>
            <p:nvPr/>
          </p:nvSpPr>
          <p:spPr>
            <a:xfrm>
              <a:off x="764723" y="2277144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A5766AE2-8191-4DD7-9F8B-FB3901844BFC}"/>
                </a:ext>
              </a:extLst>
            </p:cNvPr>
            <p:cNvSpPr txBox="1"/>
            <p:nvPr/>
          </p:nvSpPr>
          <p:spPr>
            <a:xfrm>
              <a:off x="1518871" y="2154693"/>
              <a:ext cx="35050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50 Active Universities in Nigeria. 20 Private, 30 Federal.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116" name="Picture 115">
            <a:extLst>
              <a:ext uri="{FF2B5EF4-FFF2-40B4-BE49-F238E27FC236}">
                <a16:creationId xmlns:a16="http://schemas.microsoft.com/office/drawing/2014/main" id="{8A5A61FB-CA64-4580-801C-AD3884078B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216" y="3401041"/>
            <a:ext cx="398396" cy="398396"/>
          </a:xfrm>
          <a:prstGeom prst="rect">
            <a:avLst/>
          </a:prstGeom>
        </p:spPr>
      </p:pic>
      <p:grpSp>
        <p:nvGrpSpPr>
          <p:cNvPr id="117" name="Group 116">
            <a:extLst>
              <a:ext uri="{FF2B5EF4-FFF2-40B4-BE49-F238E27FC236}">
                <a16:creationId xmlns:a16="http://schemas.microsoft.com/office/drawing/2014/main" id="{FAF9A856-B862-439D-AB2D-28527B3BC76B}"/>
              </a:ext>
            </a:extLst>
          </p:cNvPr>
          <p:cNvGrpSpPr/>
          <p:nvPr/>
        </p:nvGrpSpPr>
        <p:grpSpPr>
          <a:xfrm>
            <a:off x="7099133" y="4798262"/>
            <a:ext cx="3924425" cy="830997"/>
            <a:chOff x="764723" y="4698436"/>
            <a:chExt cx="3924425" cy="830997"/>
          </a:xfrm>
        </p:grpSpPr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6B8AFB94-C2E3-487E-AE72-2D519C605F72}"/>
                </a:ext>
              </a:extLst>
            </p:cNvPr>
            <p:cNvSpPr/>
            <p:nvPr/>
          </p:nvSpPr>
          <p:spPr>
            <a:xfrm>
              <a:off x="764723" y="4833186"/>
              <a:ext cx="662056" cy="662056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04E1E449-1505-4788-9575-E71478300712}"/>
                </a:ext>
              </a:extLst>
            </p:cNvPr>
            <p:cNvSpPr txBox="1"/>
            <p:nvPr/>
          </p:nvSpPr>
          <p:spPr>
            <a:xfrm>
              <a:off x="1435200" y="4698436"/>
              <a:ext cx="32539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Do An IPO In The Year 2027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20" name="Picture 119">
              <a:extLst>
                <a:ext uri="{FF2B5EF4-FFF2-40B4-BE49-F238E27FC236}">
                  <a16:creationId xmlns:a16="http://schemas.microsoft.com/office/drawing/2014/main" id="{8A5A61FB-CA64-4580-801C-AD3884078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0970" y="4979319"/>
              <a:ext cx="398396" cy="398396"/>
            </a:xfrm>
            <a:prstGeom prst="rect">
              <a:avLst/>
            </a:prstGeom>
          </p:spPr>
        </p:pic>
      </p:grpSp>
      <p:pic>
        <p:nvPicPr>
          <p:cNvPr id="125" name="Picture 124">
            <a:extLst>
              <a:ext uri="{FF2B5EF4-FFF2-40B4-BE49-F238E27FC236}">
                <a16:creationId xmlns:a16="http://schemas.microsoft.com/office/drawing/2014/main" id="{8A5A61FB-CA64-4580-801C-AD3884078B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00" y="4733814"/>
            <a:ext cx="398396" cy="398396"/>
          </a:xfrm>
          <a:prstGeom prst="rect">
            <a:avLst/>
          </a:prstGeom>
        </p:spPr>
      </p:pic>
      <p:grpSp>
        <p:nvGrpSpPr>
          <p:cNvPr id="126" name="Group 125">
            <a:extLst>
              <a:ext uri="{FF2B5EF4-FFF2-40B4-BE49-F238E27FC236}">
                <a16:creationId xmlns:a16="http://schemas.microsoft.com/office/drawing/2014/main" id="{FAF9A856-B862-439D-AB2D-28527B3BC76B}"/>
              </a:ext>
            </a:extLst>
          </p:cNvPr>
          <p:cNvGrpSpPr/>
          <p:nvPr/>
        </p:nvGrpSpPr>
        <p:grpSpPr>
          <a:xfrm>
            <a:off x="6710001" y="2740133"/>
            <a:ext cx="4029258" cy="1938992"/>
            <a:chOff x="701552" y="4698436"/>
            <a:chExt cx="4029258" cy="1938992"/>
          </a:xfrm>
        </p:grpSpPr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B8AFB94-C2E3-487E-AE72-2D519C605F72}"/>
                </a:ext>
              </a:extLst>
            </p:cNvPr>
            <p:cNvSpPr/>
            <p:nvPr/>
          </p:nvSpPr>
          <p:spPr>
            <a:xfrm>
              <a:off x="701552" y="4814763"/>
              <a:ext cx="662056" cy="662056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04E1E449-1505-4788-9575-E71478300712}"/>
                </a:ext>
              </a:extLst>
            </p:cNvPr>
            <p:cNvSpPr txBox="1"/>
            <p:nvPr/>
          </p:nvSpPr>
          <p:spPr>
            <a:xfrm>
              <a:off x="1476862" y="4698436"/>
              <a:ext cx="325394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Partnership With The Electoral Body To Organize Elections in Senates, Local Governments , etc.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8A5A61FB-CA64-4580-801C-AD3884078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0970" y="4979319"/>
              <a:ext cx="398396" cy="398396"/>
            </a:xfrm>
            <a:prstGeom prst="rect">
              <a:avLst/>
            </a:prstGeom>
          </p:spPr>
        </p:pic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10414489" y="-45916"/>
            <a:ext cx="12482920" cy="6858000"/>
            <a:chOff x="-290920" y="0"/>
            <a:chExt cx="12482920" cy="6858000"/>
          </a:xfrm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195880"/>
              <a:ext cx="1168400" cy="2567125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Impact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39" name="Picture 138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193" name="Freeform: Shape 96">
            <a:extLst>
              <a:ext uri="{FF2B5EF4-FFF2-40B4-BE49-F238E27FC236}">
                <a16:creationId xmlns:a16="http://schemas.microsoft.com/office/drawing/2014/main" id="{96A47C8C-7F88-484E-817B-572BEDC2BC69}"/>
              </a:ext>
            </a:extLst>
          </p:cNvPr>
          <p:cNvSpPr/>
          <p:nvPr/>
        </p:nvSpPr>
        <p:spPr>
          <a:xfrm>
            <a:off x="10273731" y="2158378"/>
            <a:ext cx="1053319" cy="2645147"/>
          </a:xfrm>
          <a:custGeom>
            <a:avLst/>
            <a:gdLst>
              <a:gd name="connsiteX0" fmla="*/ 1168400 w 1168400"/>
              <a:gd name="connsiteY0" fmla="*/ 0 h 2360918"/>
              <a:gd name="connsiteX1" fmla="*/ 1168400 w 1168400"/>
              <a:gd name="connsiteY1" fmla="*/ 2360918 h 2360918"/>
              <a:gd name="connsiteX2" fmla="*/ 1060340 w 1168400"/>
              <a:gd name="connsiteY2" fmla="*/ 2355461 h 2360918"/>
              <a:gd name="connsiteX3" fmla="*/ 0 w 1168400"/>
              <a:gd name="connsiteY3" fmla="*/ 1180459 h 2360918"/>
              <a:gd name="connsiteX4" fmla="*/ 1060340 w 1168400"/>
              <a:gd name="connsiteY4" fmla="*/ 5457 h 236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8400" h="2360918">
                <a:moveTo>
                  <a:pt x="1168400" y="0"/>
                </a:moveTo>
                <a:lnTo>
                  <a:pt x="1168400" y="2360918"/>
                </a:lnTo>
                <a:lnTo>
                  <a:pt x="1060340" y="2355461"/>
                </a:lnTo>
                <a:cubicBezTo>
                  <a:pt x="464762" y="2294977"/>
                  <a:pt x="0" y="1791994"/>
                  <a:pt x="0" y="1180459"/>
                </a:cubicBezTo>
                <a:cubicBezTo>
                  <a:pt x="0" y="568924"/>
                  <a:pt x="464762" y="65941"/>
                  <a:pt x="1060340" y="5457"/>
                </a:cubicBezTo>
                <a:close/>
              </a:path>
            </a:pathLst>
          </a:cu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E3DB5570-AC77-4396-9748-4183DF7C8396}"/>
              </a:ext>
            </a:extLst>
          </p:cNvPr>
          <p:cNvSpPr txBox="1"/>
          <p:nvPr/>
        </p:nvSpPr>
        <p:spPr>
          <a:xfrm rot="16200000">
            <a:off x="9811930" y="3084874"/>
            <a:ext cx="2618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0EEF0"/>
                </a:solidFill>
                <a:latin typeface="Tw Cen MT" panose="020B0602020104020603" pitchFamily="34" charset="0"/>
              </a:rPr>
              <a:t>Market plan</a:t>
            </a:r>
            <a:endParaRPr lang="en-US" sz="3600" b="1" dirty="0">
              <a:solidFill>
                <a:srgbClr val="F0EEF0"/>
              </a:solidFill>
              <a:latin typeface="Tw Cen MT" panose="020B0602020104020603" pitchFamily="34" charset="0"/>
            </a:endParaRPr>
          </a:p>
        </p:txBody>
      </p:sp>
      <p:pic>
        <p:nvPicPr>
          <p:cNvPr id="195" name="Picture 194">
            <a:extLst>
              <a:ext uri="{FF2B5EF4-FFF2-40B4-BE49-F238E27FC236}">
                <a16:creationId xmlns:a16="http://schemas.microsoft.com/office/drawing/2014/main" id="{F6ED4041-CDD9-443D-802E-47D4387906F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08225" y="3252689"/>
            <a:ext cx="504423" cy="504423"/>
          </a:xfrm>
          <a:prstGeom prst="rect">
            <a:avLst/>
          </a:prstGeom>
        </p:spPr>
      </p:pic>
      <p:grpSp>
        <p:nvGrpSpPr>
          <p:cNvPr id="196" name="Group 195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099567" y="-35167"/>
            <a:ext cx="9927504" cy="6858000"/>
            <a:chOff x="-9337032" y="-1"/>
            <a:chExt cx="9927504" cy="6858000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8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080143"/>
              <a:ext cx="1168400" cy="2801312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Scaling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00" name="Picture 199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399398" y="-17756"/>
            <a:ext cx="9961092" cy="6858000"/>
            <a:chOff x="491575" y="0"/>
            <a:chExt cx="9961092" cy="6858000"/>
          </a:xfrm>
        </p:grpSpPr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840733"/>
              <a:ext cx="1168400" cy="3156129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prospect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05" name="Picture 204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695307" y="-35794"/>
            <a:ext cx="9927504" cy="6858000"/>
            <a:chOff x="-9337032" y="-1"/>
            <a:chExt cx="9927504" cy="6858000"/>
          </a:xfrm>
        </p:grpSpPr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8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1836545"/>
              <a:ext cx="1168400" cy="3219876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7355512" y="-18505"/>
            <a:ext cx="8406374" cy="6858000"/>
            <a:chOff x="-9354094" y="-1"/>
            <a:chExt cx="10013974" cy="6858000"/>
          </a:xfrm>
        </p:grpSpPr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54094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3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823260" y="1804387"/>
              <a:ext cx="1382603" cy="3408799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21129" y="3046905"/>
              <a:ext cx="1992086" cy="769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508557" y="3163699"/>
              <a:ext cx="530600" cy="530600"/>
            </a:xfrm>
            <a:prstGeom prst="rect">
              <a:avLst/>
            </a:prstGeom>
          </p:spPr>
        </p:pic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9220467" y="-24956"/>
            <a:ext cx="9988388" cy="6858000"/>
            <a:chOff x="447949" y="-215848"/>
            <a:chExt cx="9988388" cy="6858000"/>
          </a:xfrm>
        </p:grpSpPr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47949" y="-215848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296810"/>
              <a:ext cx="1168400" cy="388980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Thank You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20" name="Picture 219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434151726"/>
      </p:ext>
    </p:extLst>
  </p:cSld>
  <p:clrMapOvr>
    <a:masterClrMapping/>
  </p:clrMapOvr>
  <p:transition spd="med" advTm="2582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74010" y="0"/>
            <a:ext cx="12482920" cy="6858000"/>
            <a:chOff x="-290920" y="0"/>
            <a:chExt cx="12482920" cy="685800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581576" y="0"/>
            <a:ext cx="11447503" cy="6858000"/>
            <a:chOff x="213096" y="0"/>
            <a:chExt cx="11447503" cy="6858000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history</a:t>
              </a:r>
            </a:p>
          </p:txBody>
        </p: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845400" y="-25053"/>
            <a:ext cx="9961092" cy="6858000"/>
            <a:chOff x="491575" y="0"/>
            <a:chExt cx="9961092" cy="6858000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8721494" y="2793976"/>
              <a:ext cx="27833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Market Plan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102" name="Rectangle 101">
            <a:extLst>
              <a:ext uri="{FF2B5EF4-FFF2-40B4-BE49-F238E27FC236}">
                <a16:creationId xmlns:a16="http://schemas.microsoft.com/office/drawing/2014/main" id="{321108FC-08B5-45CC-AB47-1104119B25FD}"/>
              </a:ext>
            </a:extLst>
          </p:cNvPr>
          <p:cNvSpPr/>
          <p:nvPr/>
        </p:nvSpPr>
        <p:spPr>
          <a:xfrm>
            <a:off x="1952937" y="-20960"/>
            <a:ext cx="9574094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185751" y="-47707"/>
            <a:ext cx="9927504" cy="6858000"/>
            <a:chOff x="-9337032" y="-1"/>
            <a:chExt cx="9927504" cy="6858000"/>
          </a:xfrm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080143"/>
              <a:ext cx="1168400" cy="2801312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Scaling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594443" y="-2768"/>
            <a:ext cx="9961092" cy="6858000"/>
            <a:chOff x="491575" y="0"/>
            <a:chExt cx="9961092" cy="6858000"/>
          </a:xfrm>
        </p:grpSpPr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840733"/>
              <a:ext cx="1168400" cy="3156129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prospect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910261" y="-4352"/>
            <a:ext cx="9927504" cy="6858000"/>
            <a:chOff x="-9337032" y="-1"/>
            <a:chExt cx="9927504" cy="6858000"/>
          </a:xfrm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5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1836545"/>
              <a:ext cx="1168400" cy="3219876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137" name="Picture 136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7672076" y="-54827"/>
            <a:ext cx="8406374" cy="6858000"/>
            <a:chOff x="-9354094" y="-1"/>
            <a:chExt cx="10013974" cy="6858000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54094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823260" y="1804387"/>
              <a:ext cx="1382603" cy="3408799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21129" y="3046905"/>
              <a:ext cx="1992086" cy="769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42" name="Picture 141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508557" y="3163699"/>
              <a:ext cx="530600" cy="530600"/>
            </a:xfrm>
            <a:prstGeom prst="rect">
              <a:avLst/>
            </a:prstGeom>
          </p:spPr>
        </p:pic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9619809" y="36067"/>
            <a:ext cx="9988388" cy="6858000"/>
            <a:chOff x="447949" y="-215848"/>
            <a:chExt cx="9988388" cy="6858000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47949" y="-215848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296810"/>
              <a:ext cx="1168400" cy="388980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Thank You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50" name="Picture 149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168" name="Freeform: Shape 96">
            <a:extLst>
              <a:ext uri="{FF2B5EF4-FFF2-40B4-BE49-F238E27FC236}">
                <a16:creationId xmlns:a16="http://schemas.microsoft.com/office/drawing/2014/main" id="{96A47C8C-7F88-484E-817B-572BEDC2BC69}"/>
              </a:ext>
            </a:extLst>
          </p:cNvPr>
          <p:cNvSpPr/>
          <p:nvPr/>
        </p:nvSpPr>
        <p:spPr>
          <a:xfrm>
            <a:off x="10432938" y="2188602"/>
            <a:ext cx="1053319" cy="2645147"/>
          </a:xfrm>
          <a:custGeom>
            <a:avLst/>
            <a:gdLst>
              <a:gd name="connsiteX0" fmla="*/ 1168400 w 1168400"/>
              <a:gd name="connsiteY0" fmla="*/ 0 h 2360918"/>
              <a:gd name="connsiteX1" fmla="*/ 1168400 w 1168400"/>
              <a:gd name="connsiteY1" fmla="*/ 2360918 h 2360918"/>
              <a:gd name="connsiteX2" fmla="*/ 1060340 w 1168400"/>
              <a:gd name="connsiteY2" fmla="*/ 2355461 h 2360918"/>
              <a:gd name="connsiteX3" fmla="*/ 0 w 1168400"/>
              <a:gd name="connsiteY3" fmla="*/ 1180459 h 2360918"/>
              <a:gd name="connsiteX4" fmla="*/ 1060340 w 1168400"/>
              <a:gd name="connsiteY4" fmla="*/ 5457 h 236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8400" h="2360918">
                <a:moveTo>
                  <a:pt x="1168400" y="0"/>
                </a:moveTo>
                <a:lnTo>
                  <a:pt x="1168400" y="2360918"/>
                </a:lnTo>
                <a:lnTo>
                  <a:pt x="1060340" y="2355461"/>
                </a:lnTo>
                <a:cubicBezTo>
                  <a:pt x="464762" y="2294977"/>
                  <a:pt x="0" y="1791994"/>
                  <a:pt x="0" y="1180459"/>
                </a:cubicBezTo>
                <a:cubicBezTo>
                  <a:pt x="0" y="568924"/>
                  <a:pt x="464762" y="65941"/>
                  <a:pt x="1060340" y="5457"/>
                </a:cubicBezTo>
                <a:close/>
              </a:path>
            </a:pathLst>
          </a:cu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E3DB5570-AC77-4396-9748-4183DF7C8396}"/>
              </a:ext>
            </a:extLst>
          </p:cNvPr>
          <p:cNvSpPr txBox="1"/>
          <p:nvPr/>
        </p:nvSpPr>
        <p:spPr>
          <a:xfrm rot="16200000">
            <a:off x="9971137" y="3115098"/>
            <a:ext cx="2618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0EEF0"/>
                </a:solidFill>
                <a:latin typeface="Tw Cen MT" panose="020B0602020104020603" pitchFamily="34" charset="0"/>
              </a:rPr>
              <a:t>Market plan</a:t>
            </a:r>
            <a:endParaRPr lang="en-US" sz="3600" b="1" dirty="0">
              <a:solidFill>
                <a:srgbClr val="F0EEF0"/>
              </a:solidFill>
              <a:latin typeface="Tw Cen MT" panose="020B0602020104020603" pitchFamily="34" charset="0"/>
            </a:endParaRPr>
          </a:p>
        </p:txBody>
      </p:sp>
      <p:pic>
        <p:nvPicPr>
          <p:cNvPr id="170" name="Picture 169">
            <a:extLst>
              <a:ext uri="{FF2B5EF4-FFF2-40B4-BE49-F238E27FC236}">
                <a16:creationId xmlns:a16="http://schemas.microsoft.com/office/drawing/2014/main" id="{F6ED4041-CDD9-443D-802E-47D4387906F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467432" y="3282913"/>
            <a:ext cx="504423" cy="504423"/>
          </a:xfrm>
          <a:prstGeom prst="rect">
            <a:avLst/>
          </a:prstGeom>
        </p:spPr>
      </p:pic>
      <p:sp>
        <p:nvSpPr>
          <p:cNvPr id="171" name="Rectangle 170">
            <a:extLst>
              <a:ext uri="{FF2B5EF4-FFF2-40B4-BE49-F238E27FC236}">
                <a16:creationId xmlns:a16="http://schemas.microsoft.com/office/drawing/2014/main" id="{321108FC-08B5-45CC-AB47-1104119B25FD}"/>
              </a:ext>
            </a:extLst>
          </p:cNvPr>
          <p:cNvSpPr/>
          <p:nvPr/>
        </p:nvSpPr>
        <p:spPr>
          <a:xfrm>
            <a:off x="1607121" y="-3671"/>
            <a:ext cx="9574094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2" name="Picture 17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63"/>
          <a:stretch/>
        </p:blipFill>
        <p:spPr>
          <a:xfrm>
            <a:off x="1673482" y="61325"/>
            <a:ext cx="9521226" cy="6837040"/>
          </a:xfrm>
          <a:prstGeom prst="rect">
            <a:avLst/>
          </a:prstGeom>
        </p:spPr>
      </p:pic>
      <p:sp>
        <p:nvSpPr>
          <p:cNvPr id="173" name="Freeform: Shape 96">
            <a:extLst>
              <a:ext uri="{FF2B5EF4-FFF2-40B4-BE49-F238E27FC236}">
                <a16:creationId xmlns:a16="http://schemas.microsoft.com/office/drawing/2014/main" id="{96A47C8C-7F88-484E-817B-572BEDC2BC69}"/>
              </a:ext>
            </a:extLst>
          </p:cNvPr>
          <p:cNvSpPr/>
          <p:nvPr/>
        </p:nvSpPr>
        <p:spPr>
          <a:xfrm>
            <a:off x="10246126" y="2042778"/>
            <a:ext cx="977979" cy="2790971"/>
          </a:xfrm>
          <a:custGeom>
            <a:avLst/>
            <a:gdLst>
              <a:gd name="connsiteX0" fmla="*/ 1168400 w 1168400"/>
              <a:gd name="connsiteY0" fmla="*/ 0 h 2360918"/>
              <a:gd name="connsiteX1" fmla="*/ 1168400 w 1168400"/>
              <a:gd name="connsiteY1" fmla="*/ 2360918 h 2360918"/>
              <a:gd name="connsiteX2" fmla="*/ 1060340 w 1168400"/>
              <a:gd name="connsiteY2" fmla="*/ 2355461 h 2360918"/>
              <a:gd name="connsiteX3" fmla="*/ 0 w 1168400"/>
              <a:gd name="connsiteY3" fmla="*/ 1180459 h 2360918"/>
              <a:gd name="connsiteX4" fmla="*/ 1060340 w 1168400"/>
              <a:gd name="connsiteY4" fmla="*/ 5457 h 236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8400" h="2360918">
                <a:moveTo>
                  <a:pt x="1168400" y="0"/>
                </a:moveTo>
                <a:lnTo>
                  <a:pt x="1168400" y="2360918"/>
                </a:lnTo>
                <a:lnTo>
                  <a:pt x="1060340" y="2355461"/>
                </a:lnTo>
                <a:cubicBezTo>
                  <a:pt x="464762" y="2294977"/>
                  <a:pt x="0" y="1791994"/>
                  <a:pt x="0" y="1180459"/>
                </a:cubicBezTo>
                <a:cubicBezTo>
                  <a:pt x="0" y="568924"/>
                  <a:pt x="464762" y="65941"/>
                  <a:pt x="1060340" y="5457"/>
                </a:cubicBezTo>
                <a:close/>
              </a:path>
            </a:pathLst>
          </a:cu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E3DB5570-AC77-4396-9748-4183DF7C8396}"/>
              </a:ext>
            </a:extLst>
          </p:cNvPr>
          <p:cNvSpPr txBox="1"/>
          <p:nvPr/>
        </p:nvSpPr>
        <p:spPr>
          <a:xfrm rot="16200000">
            <a:off x="9848359" y="3189610"/>
            <a:ext cx="1992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0EEF0"/>
                </a:solidFill>
                <a:latin typeface="Tw Cen MT" panose="020B0602020104020603" pitchFamily="34" charset="0"/>
              </a:rPr>
              <a:t>impact</a:t>
            </a:r>
            <a:endParaRPr lang="en-US" sz="3600" b="1" dirty="0">
              <a:solidFill>
                <a:srgbClr val="F0EEF0"/>
              </a:solidFill>
              <a:latin typeface="Tw Cen MT" panose="020B0602020104020603" pitchFamily="34" charset="0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4240253" y="228778"/>
            <a:ext cx="35606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Elephant" panose="02020904090505020303" pitchFamily="18" charset="0"/>
              </a:rPr>
              <a:t>IMPACT</a:t>
            </a:r>
            <a:endParaRPr lang="en-US" sz="3200" b="1" dirty="0">
              <a:latin typeface="Elephant" panose="02020904090505020303" pitchFamily="18" charset="0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6830341" y="813553"/>
            <a:ext cx="3957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Algerian" panose="04020705040A02060702" pitchFamily="82" charset="0"/>
              </a:rPr>
              <a:t>PILOT PROGRAM</a:t>
            </a:r>
            <a:endParaRPr lang="en-US" sz="3200" b="1" dirty="0">
              <a:latin typeface="Algerian" panose="04020705040A02060702" pitchFamily="82" charset="0"/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6855671" y="1398328"/>
            <a:ext cx="400794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With Your Funding and NITDA Support, UniVote will conduct the forth coming SUG elections in </a:t>
            </a:r>
            <a:r>
              <a:rPr lang="en-US" sz="2800" b="1" dirty="0" err="1" smtClean="0"/>
              <a:t>UniJos</a:t>
            </a:r>
            <a:r>
              <a:rPr lang="en-US" sz="2800" b="1" dirty="0" smtClean="0"/>
              <a:t>.</a:t>
            </a:r>
          </a:p>
          <a:p>
            <a:r>
              <a:rPr lang="en-US" sz="2800" b="1" dirty="0" smtClean="0"/>
              <a:t>This Will Gain Global Attention As The First Decentralized Election From Companies in Europe and the U.S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70183045"/>
      </p:ext>
    </p:extLst>
  </p:cSld>
  <p:clrMapOvr>
    <a:masterClrMapping/>
  </p:clrMapOvr>
  <p:transition spd="med" advTm="14997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74010" y="0"/>
            <a:ext cx="12482920" cy="6858000"/>
            <a:chOff x="-290920" y="0"/>
            <a:chExt cx="12482920" cy="685800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581576" y="0"/>
            <a:ext cx="11447503" cy="6858000"/>
            <a:chOff x="213096" y="0"/>
            <a:chExt cx="11447503" cy="6858000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history</a:t>
              </a:r>
            </a:p>
          </p:txBody>
        </p: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860845" y="-10480"/>
            <a:ext cx="9961092" cy="6858000"/>
            <a:chOff x="491575" y="0"/>
            <a:chExt cx="9961092" cy="6858000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952937" y="-20960"/>
            <a:ext cx="9574094" cy="6858000"/>
            <a:chOff x="491575" y="0"/>
            <a:chExt cx="9574094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dirty="0"/>
            </a:p>
          </p:txBody>
        </p:sp>
        <p:sp>
          <p:nvSpPr>
            <p:cNvPr id="103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scaling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433455" y="526473"/>
            <a:ext cx="4364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Elephant" panose="02020904090505020303" pitchFamily="18" charset="0"/>
              </a:rPr>
              <a:t>Scaling Up</a:t>
            </a:r>
            <a:endParaRPr lang="en-US" sz="2800" b="1" dirty="0">
              <a:latin typeface="Elephant" panose="02020904090505020303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93623" y="1180618"/>
            <a:ext cx="8659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For The Year 2020, Usage On UniVote Will Be Free</a:t>
            </a:r>
            <a:endParaRPr lang="en-US" sz="2400" b="1" dirty="0"/>
          </a:p>
        </p:txBody>
      </p:sp>
      <p:sp>
        <p:nvSpPr>
          <p:cNvPr id="189" name="TextBox 188"/>
          <p:cNvSpPr txBox="1"/>
          <p:nvPr/>
        </p:nvSpPr>
        <p:spPr>
          <a:xfrm>
            <a:off x="2682186" y="1773208"/>
            <a:ext cx="7327012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Release of UniVote 2.0 by Q1 2021: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b="1" dirty="0" smtClean="0"/>
              <a:t> Free for Universities With Less Than 1000 Voter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                                                           </a:t>
            </a:r>
            <a:r>
              <a:rPr lang="en-US" sz="4400" dirty="0" smtClean="0"/>
              <a:t>+</a:t>
            </a:r>
            <a:endParaRPr lang="en-US" sz="4400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b="1" dirty="0" smtClean="0"/>
              <a:t>50 Naira per Student Yearly For Universities With More Than 1000 but less than 10000 students</a:t>
            </a:r>
            <a:r>
              <a:rPr lang="en-US" b="1" dirty="0" smtClean="0"/>
              <a:t>.</a:t>
            </a:r>
            <a:r>
              <a:rPr lang="en-US" b="1" dirty="0" smtClean="0"/>
              <a:t>	</a:t>
            </a:r>
            <a:endParaRPr lang="en-US" b="1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b="1" dirty="0" smtClean="0"/>
              <a:t>150 Naira </a:t>
            </a:r>
            <a:r>
              <a:rPr lang="en-US" b="1" dirty="0"/>
              <a:t>p</a:t>
            </a:r>
            <a:r>
              <a:rPr lang="en-US" b="1" dirty="0" smtClean="0"/>
              <a:t>er Student Yearly For Universities With More Than 10000 </a:t>
            </a:r>
            <a:r>
              <a:rPr lang="en-US" b="1" dirty="0" smtClean="0"/>
              <a:t>Students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b="1" dirty="0"/>
              <a:t>This will save 2150 Naira per voter based on the last election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b="1" dirty="0" smtClean="0"/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511706" y="-17289"/>
            <a:ext cx="9961092" cy="6858000"/>
            <a:chOff x="491575" y="0"/>
            <a:chExt cx="9961092" cy="6858000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840733"/>
              <a:ext cx="1168400" cy="3156129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prospect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00" name="Picture 199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865620" y="-34578"/>
            <a:ext cx="9927504" cy="6858000"/>
            <a:chOff x="-9337032" y="-1"/>
            <a:chExt cx="9927504" cy="6858000"/>
          </a:xfrm>
        </p:grpSpPr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3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1836545"/>
              <a:ext cx="1168400" cy="3219876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205" name="Picture 204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7641900" y="-44407"/>
            <a:ext cx="8406374" cy="6858000"/>
            <a:chOff x="-9354094" y="-1"/>
            <a:chExt cx="10013974" cy="6858000"/>
          </a:xfrm>
        </p:grpSpPr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54094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8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823260" y="1804387"/>
              <a:ext cx="1382603" cy="3408799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21129" y="3046905"/>
              <a:ext cx="1992086" cy="769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508557" y="3163699"/>
              <a:ext cx="530600" cy="530600"/>
            </a:xfrm>
            <a:prstGeom prst="rect">
              <a:avLst/>
            </a:prstGeom>
          </p:spPr>
        </p:pic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9635558" y="-35762"/>
            <a:ext cx="9988388" cy="6858000"/>
            <a:chOff x="447949" y="-215848"/>
            <a:chExt cx="9988388" cy="6858000"/>
          </a:xfrm>
        </p:grpSpPr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47949" y="-215848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296810"/>
              <a:ext cx="1168400" cy="388980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Thank You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142" y="2558774"/>
            <a:ext cx="2143125" cy="1399386"/>
          </a:xfrm>
          <a:prstGeom prst="ellipse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013" y="2651828"/>
            <a:ext cx="2053820" cy="1213277"/>
          </a:xfrm>
          <a:prstGeom prst="ellipse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288" y="5837933"/>
            <a:ext cx="1720453" cy="108553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57959593"/>
      </p:ext>
    </p:extLst>
  </p:cSld>
  <p:clrMapOvr>
    <a:masterClrMapping/>
  </p:clrMapOvr>
  <p:transition spd="med" advTm="26837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33313" y="69254"/>
            <a:ext cx="12482920" cy="6858000"/>
            <a:chOff x="-290920" y="0"/>
            <a:chExt cx="12482920" cy="685800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413110"/>
              <a:ext cx="1168400" cy="2100834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481764" y="27137"/>
            <a:ext cx="11447503" cy="6858000"/>
            <a:chOff x="213096" y="0"/>
            <a:chExt cx="11447503" cy="6858000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history</a:t>
              </a:r>
            </a:p>
          </p:txBody>
        </p: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672300" y="30386"/>
            <a:ext cx="9961092" cy="6858000"/>
            <a:chOff x="491575" y="0"/>
            <a:chExt cx="9961092" cy="6858000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5924" y="3190817"/>
              <a:ext cx="199449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1406354" y="6451"/>
            <a:ext cx="2123049" cy="6858000"/>
            <a:chOff x="-9359621" y="-68629"/>
            <a:chExt cx="9934452" cy="6858000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59621" y="-68629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2945065" y="2103713"/>
              <a:ext cx="3519896" cy="2778142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2339015" y="3085528"/>
              <a:ext cx="1992086" cy="769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80" name="Picture 179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2216827" y="2484921"/>
              <a:ext cx="530600" cy="1987055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327239" y="0"/>
            <a:ext cx="9927504" cy="6858000"/>
            <a:chOff x="-9337032" y="-1"/>
            <a:chExt cx="9927504" cy="68580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001635"/>
              <a:ext cx="1168400" cy="3054786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7210522" y="0"/>
            <a:ext cx="8406374" cy="6858000"/>
            <a:chOff x="-9354094" y="-1"/>
            <a:chExt cx="10013974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54094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823260" y="1804387"/>
              <a:ext cx="1382603" cy="3408799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21129" y="3046905"/>
              <a:ext cx="1992086" cy="769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508557" y="3163699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9436131" y="6451"/>
            <a:ext cx="9988388" cy="6858000"/>
            <a:chOff x="447949" y="-215848"/>
            <a:chExt cx="9988388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47949" y="-215848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296810"/>
              <a:ext cx="1168400" cy="388980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Thank You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624825" y="-27137"/>
            <a:ext cx="9574094" cy="6858000"/>
            <a:chOff x="491575" y="0"/>
            <a:chExt cx="9574094" cy="685800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dirty="0"/>
            </a:p>
          </p:txBody>
        </p:sp>
        <p:sp>
          <p:nvSpPr>
            <p:cNvPr id="53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533160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scaling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613876" y="-27137"/>
            <a:ext cx="9228057" cy="6858000"/>
            <a:chOff x="491575" y="0"/>
            <a:chExt cx="9574094" cy="6858000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dirty="0"/>
            </a:p>
          </p:txBody>
        </p:sp>
        <p:sp>
          <p:nvSpPr>
            <p:cNvPr id="65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205930"/>
              <a:ext cx="1168400" cy="2778142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prospects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68" name="TextBox 67"/>
          <p:cNvSpPr txBox="1"/>
          <p:nvPr/>
        </p:nvSpPr>
        <p:spPr>
          <a:xfrm>
            <a:off x="3577209" y="212074"/>
            <a:ext cx="4364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lgerian" panose="04020705040A02060702" pitchFamily="82" charset="0"/>
              </a:rPr>
              <a:t>Prospects</a:t>
            </a:r>
            <a:endParaRPr lang="en-US" sz="2800" b="1" dirty="0">
              <a:latin typeface="Algerian" panose="04020705040A02060702" pitchFamily="82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702588" y="985235"/>
            <a:ext cx="7954608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BlockChain </a:t>
            </a:r>
            <a:r>
              <a:rPr lang="en-US" sz="2400" b="1" dirty="0"/>
              <a:t>Is Set To Boost Global Trade by $1 Trillion According To The World Economic Forum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Nigeria is The Biggest Market In Africa For BlockChain Adoption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Nigeria Alone process over 4 million dollars in BlockChain related technologies on a weekly basis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BlockChain Technology </a:t>
            </a:r>
            <a:r>
              <a:rPr lang="en-US" sz="2400" b="1" dirty="0"/>
              <a:t>I</a:t>
            </a:r>
            <a:r>
              <a:rPr lang="en-US" sz="2400" b="1" dirty="0" smtClean="0"/>
              <a:t>s </a:t>
            </a:r>
            <a:r>
              <a:rPr lang="en-US" sz="2400" b="1" dirty="0"/>
              <a:t>T</a:t>
            </a:r>
            <a:r>
              <a:rPr lang="en-US" sz="2400" b="1" dirty="0" smtClean="0"/>
              <a:t>he Second Most In-Demand Technology According To LinkedIn</a:t>
            </a:r>
          </a:p>
          <a:p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Researches are Ongoing For BlockChain Elections In Turkey </a:t>
            </a:r>
          </a:p>
          <a:p>
            <a:r>
              <a:rPr lang="en-US" sz="2400" b="1" dirty="0"/>
              <a:t> </a:t>
            </a:r>
            <a:r>
              <a:rPr lang="en-US" sz="2400" b="1" dirty="0" smtClean="0"/>
              <a:t>    Germany, Estonia, France And Other World Powers.</a:t>
            </a:r>
          </a:p>
          <a:p>
            <a:endParaRPr lang="en-US" sz="2400" b="1" dirty="0" smtClean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50347373"/>
      </p:ext>
    </p:extLst>
  </p:cSld>
  <p:clrMapOvr>
    <a:masterClrMapping/>
  </p:clrMapOvr>
  <p:transition spd="med" advTm="28306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history</a:t>
              </a: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252296" y="-1"/>
            <a:ext cx="9828059" cy="6858000"/>
            <a:chOff x="-2449883" y="-1"/>
            <a:chExt cx="11860720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24F072A-08CC-4CC6-B5EF-C1833A244FA3}"/>
                </a:ext>
              </a:extLst>
            </p:cNvPr>
            <p:cNvSpPr/>
            <p:nvPr/>
          </p:nvSpPr>
          <p:spPr>
            <a:xfrm>
              <a:off x="-2449883" y="-1"/>
              <a:ext cx="118607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services</a:t>
              </a: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1120374" y="0"/>
            <a:ext cx="10796190" cy="6858000"/>
            <a:chOff x="-10744545" y="-1"/>
            <a:chExt cx="11335017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10744545" y="-1"/>
              <a:ext cx="11331017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follow</a:t>
              </a: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22001AFB-5833-4302-85EB-700F4F764C00}"/>
              </a:ext>
            </a:extLst>
          </p:cNvPr>
          <p:cNvSpPr txBox="1"/>
          <p:nvPr/>
        </p:nvSpPr>
        <p:spPr>
          <a:xfrm>
            <a:off x="765225" y="3880069"/>
            <a:ext cx="25822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A6A6A6"/>
                </a:solidFill>
                <a:latin typeface="Tw Cen MT" panose="020B0602020104020603" pitchFamily="34" charset="0"/>
              </a:rPr>
              <a:t>Uunivote@gmail.com</a:t>
            </a:r>
            <a:endParaRPr lang="en-US" sz="2800" b="1" dirty="0">
              <a:solidFill>
                <a:srgbClr val="A6A6A6"/>
              </a:solidFill>
              <a:latin typeface="Tw Cen MT" panose="020B06020201040206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47D5A51-0B28-44B2-9458-2EC47846B480}"/>
              </a:ext>
            </a:extLst>
          </p:cNvPr>
          <p:cNvSpPr txBox="1"/>
          <p:nvPr/>
        </p:nvSpPr>
        <p:spPr>
          <a:xfrm>
            <a:off x="3706211" y="3812392"/>
            <a:ext cx="25816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A6A6A6"/>
                </a:solidFill>
                <a:latin typeface="Tw Cen MT" panose="020B0602020104020603" pitchFamily="34" charset="0"/>
              </a:rPr>
              <a:t>UniVote Technologies</a:t>
            </a:r>
            <a:endParaRPr lang="en-US" sz="2800" b="1" dirty="0">
              <a:solidFill>
                <a:srgbClr val="A6A6A6"/>
              </a:solidFill>
              <a:latin typeface="Tw Cen MT" panose="020B06020201040206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D2CAFD3-83DC-4745-BD2C-AA8DD0D735B7}"/>
              </a:ext>
            </a:extLst>
          </p:cNvPr>
          <p:cNvSpPr txBox="1"/>
          <p:nvPr/>
        </p:nvSpPr>
        <p:spPr>
          <a:xfrm>
            <a:off x="6491009" y="3987742"/>
            <a:ext cx="233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A6A6A6"/>
                </a:solidFill>
                <a:latin typeface="Tw Cen MT" panose="020B0602020104020603" pitchFamily="34" charset="0"/>
              </a:rPr>
              <a:t>@UniVote5</a:t>
            </a:r>
            <a:endParaRPr lang="en-US" sz="2800" b="1" dirty="0">
              <a:solidFill>
                <a:srgbClr val="A6A6A6"/>
              </a:solidFill>
              <a:latin typeface="Tw Cen MT" panose="020B0602020104020603" pitchFamily="34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7A792EE-2433-4D86-A7D5-1FB0D3F9E4D8}"/>
              </a:ext>
            </a:extLst>
          </p:cNvPr>
          <p:cNvGrpSpPr/>
          <p:nvPr/>
        </p:nvGrpSpPr>
        <p:grpSpPr>
          <a:xfrm>
            <a:off x="6463996" y="1869839"/>
            <a:ext cx="1813790" cy="1813790"/>
            <a:chOff x="6403225" y="2209800"/>
            <a:chExt cx="2090058" cy="209005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5A516301-84E4-4DC6-A056-8024955CA570}"/>
                </a:ext>
              </a:extLst>
            </p:cNvPr>
            <p:cNvSpPr/>
            <p:nvPr/>
          </p:nvSpPr>
          <p:spPr>
            <a:xfrm>
              <a:off x="6403225" y="2209800"/>
              <a:ext cx="2090058" cy="2090058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C90A6E8F-8715-4A45-8091-41BC89D62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3245" y="2611063"/>
              <a:ext cx="1287532" cy="1287532"/>
            </a:xfrm>
            <a:prstGeom prst="rect">
              <a:avLst/>
            </a:prstGeom>
          </p:spPr>
        </p:pic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831002" y="0"/>
            <a:ext cx="1579747" cy="6858000"/>
            <a:chOff x="-3595415" y="4818"/>
            <a:chExt cx="2396976" cy="6858000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3595415" y="4818"/>
              <a:ext cx="238659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3032016" y="1995630"/>
              <a:ext cx="1833577" cy="25133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2891177" y="2867323"/>
              <a:ext cx="1992086" cy="769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2710755" y="3071457"/>
              <a:ext cx="530600" cy="530601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9515861" y="-181529"/>
            <a:ext cx="9988388" cy="6858000"/>
            <a:chOff x="447949" y="-215848"/>
            <a:chExt cx="9988388" cy="685800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47949" y="-215848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27732" y="1723044"/>
              <a:ext cx="1168400" cy="3076813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8988795" y="3061277"/>
              <a:ext cx="224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Thank You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68" y="1869839"/>
            <a:ext cx="2012916" cy="18081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517" y="1815165"/>
            <a:ext cx="2029285" cy="186283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27239487"/>
      </p:ext>
    </p:extLst>
  </p:cSld>
  <p:clrMapOvr>
    <a:masterClrMapping/>
  </p:clrMapOvr>
  <p:transition spd="med" advTm="368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8" grpId="0"/>
      <p:bldP spid="4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4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2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2889</TotalTime>
  <Words>567</Words>
  <Application>Microsoft Office PowerPoint</Application>
  <PresentationFormat>Widescreen</PresentationFormat>
  <Paragraphs>205</Paragraphs>
  <Slides>12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Algerian</vt:lpstr>
      <vt:lpstr>Arial</vt:lpstr>
      <vt:lpstr>Arial Black</vt:lpstr>
      <vt:lpstr>Calibri</vt:lpstr>
      <vt:lpstr>Calibri Light</vt:lpstr>
      <vt:lpstr>Elephant</vt:lpstr>
      <vt:lpstr>Eras Bold ITC</vt:lpstr>
      <vt:lpstr>Tw Cen MT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Latitude 7280</cp:lastModifiedBy>
  <cp:revision>118</cp:revision>
  <dcterms:created xsi:type="dcterms:W3CDTF">2017-01-05T13:17:27Z</dcterms:created>
  <dcterms:modified xsi:type="dcterms:W3CDTF">2020-03-10T19:01:23Z</dcterms:modified>
</cp:coreProperties>
</file>

<file path=docProps/thumbnail.jpeg>
</file>